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56" r:id="rId1"/>
    <p:sldMasterId id="2147483680" r:id="rId2"/>
  </p:sldMasterIdLst>
  <p:notesMasterIdLst>
    <p:notesMasterId r:id="rId23"/>
  </p:notesMasterIdLst>
  <p:handoutMasterIdLst>
    <p:handoutMasterId r:id="rId24"/>
  </p:handoutMasterIdLst>
  <p:sldIdLst>
    <p:sldId id="266" r:id="rId3"/>
    <p:sldId id="553" r:id="rId4"/>
    <p:sldId id="538" r:id="rId5"/>
    <p:sldId id="572" r:id="rId6"/>
    <p:sldId id="548" r:id="rId7"/>
    <p:sldId id="554" r:id="rId8"/>
    <p:sldId id="559" r:id="rId9"/>
    <p:sldId id="562" r:id="rId10"/>
    <p:sldId id="551" r:id="rId11"/>
    <p:sldId id="558" r:id="rId12"/>
    <p:sldId id="569" r:id="rId13"/>
    <p:sldId id="459" r:id="rId14"/>
    <p:sldId id="561" r:id="rId15"/>
    <p:sldId id="549" r:id="rId16"/>
    <p:sldId id="564" r:id="rId17"/>
    <p:sldId id="571" r:id="rId18"/>
    <p:sldId id="568" r:id="rId19"/>
    <p:sldId id="573" r:id="rId20"/>
    <p:sldId id="552" r:id="rId21"/>
    <p:sldId id="524" r:id="rId2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65A0"/>
    <a:srgbClr val="FFD91B"/>
    <a:srgbClr val="B3172B"/>
    <a:srgbClr val="7E378E"/>
    <a:srgbClr val="15464B"/>
    <a:srgbClr val="008000"/>
    <a:srgbClr val="2F57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Énfasi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52" autoAdjust="0"/>
    <p:restoredTop sz="92646" autoAdjust="0"/>
  </p:normalViewPr>
  <p:slideViewPr>
    <p:cSldViewPr snapToGrid="0" snapToObjects="1">
      <p:cViewPr>
        <p:scale>
          <a:sx n="115" d="100"/>
          <a:sy n="115" d="100"/>
        </p:scale>
        <p:origin x="-152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7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420B65-C9EB-4CE7-B025-BE5F4D65DCD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63CBB2F-B6C1-4116-8F62-16322D2592E3}">
      <dgm:prSet phldrT="[Texto]" custT="1"/>
      <dgm:spPr/>
      <dgm:t>
        <a:bodyPr lIns="0" tIns="0" rIns="0" bIns="0"/>
        <a:lstStyle/>
        <a:p>
          <a:r>
            <a:rPr lang="en-GB" sz="1200" noProof="0" smtClean="0"/>
            <a:t>Burden of Disease Studies</a:t>
          </a:r>
        </a:p>
        <a:p>
          <a:r>
            <a:rPr lang="en-GB" sz="1200" noProof="0" smtClean="0"/>
            <a:t>1995</a:t>
          </a:r>
        </a:p>
        <a:p>
          <a:r>
            <a:rPr lang="en-GB" sz="1200" noProof="0" smtClean="0"/>
            <a:t>2007</a:t>
          </a:r>
          <a:endParaRPr lang="en-GB" sz="1200" noProof="0"/>
        </a:p>
      </dgm:t>
    </dgm:pt>
    <dgm:pt modelId="{A3494515-2C2C-4881-A642-C46444F1EAE9}" type="parTrans" cxnId="{FE5F21DB-5B36-4780-811A-8A70280D4FDC}">
      <dgm:prSet/>
      <dgm:spPr/>
      <dgm:t>
        <a:bodyPr/>
        <a:lstStyle/>
        <a:p>
          <a:endParaRPr lang="en-GB" sz="2000" noProof="0"/>
        </a:p>
      </dgm:t>
    </dgm:pt>
    <dgm:pt modelId="{39EE051D-B308-4E7E-8F5D-28F11E96F0C1}" type="sibTrans" cxnId="{FE5F21DB-5B36-4780-811A-8A70280D4FDC}">
      <dgm:prSet/>
      <dgm:spPr/>
      <dgm:t>
        <a:bodyPr/>
        <a:lstStyle/>
        <a:p>
          <a:endParaRPr lang="en-GB" sz="2000" noProof="0"/>
        </a:p>
      </dgm:t>
    </dgm:pt>
    <dgm:pt modelId="{1C471CC6-ED1E-4F36-93D3-6EE4460C95FA}">
      <dgm:prSet phldrT="[Texto]" custT="1"/>
      <dgm:spPr/>
      <dgm:t>
        <a:bodyPr lIns="0" tIns="0" rIns="0" bIns="0"/>
        <a:lstStyle/>
        <a:p>
          <a:r>
            <a:rPr lang="en-GB" sz="1200" noProof="0" dirty="0" smtClean="0"/>
            <a:t>First cost-effectiveness study (1999)</a:t>
          </a:r>
          <a:endParaRPr lang="en-GB" sz="1200" noProof="0" dirty="0"/>
        </a:p>
      </dgm:t>
    </dgm:pt>
    <dgm:pt modelId="{5B067D9E-8690-411D-A5D3-82BCCC58C836}" type="parTrans" cxnId="{CF731E52-A3E9-48A7-B599-AB2D676426A7}">
      <dgm:prSet/>
      <dgm:spPr/>
      <dgm:t>
        <a:bodyPr/>
        <a:lstStyle/>
        <a:p>
          <a:endParaRPr lang="en-GB" sz="2000" noProof="0"/>
        </a:p>
      </dgm:t>
    </dgm:pt>
    <dgm:pt modelId="{EBD0868B-520B-485C-8FF9-941B32F91282}" type="sibTrans" cxnId="{CF731E52-A3E9-48A7-B599-AB2D676426A7}">
      <dgm:prSet/>
      <dgm:spPr/>
      <dgm:t>
        <a:bodyPr/>
        <a:lstStyle/>
        <a:p>
          <a:endParaRPr lang="en-GB" sz="2000" noProof="0"/>
        </a:p>
      </dgm:t>
    </dgm:pt>
    <dgm:pt modelId="{EB599BED-7B5F-4F7A-B881-7DCB94C178BA}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 lIns="0" tIns="0" rIns="0" bIns="0"/>
        <a:lstStyle/>
        <a:p>
          <a:r>
            <a:rPr lang="en-GB" sz="1200" noProof="0" dirty="0" smtClean="0">
              <a:solidFill>
                <a:schemeClr val="tx1"/>
              </a:solidFill>
            </a:rPr>
            <a:t>AUGE Law requires specific studies, criteria and protocols</a:t>
          </a:r>
        </a:p>
        <a:p>
          <a:endParaRPr lang="en-GB" sz="1200" noProof="0" dirty="0" smtClean="0">
            <a:solidFill>
              <a:schemeClr val="tx1"/>
            </a:solidFill>
          </a:endParaRPr>
        </a:p>
        <a:p>
          <a:r>
            <a:rPr lang="en-GB" sz="1200" noProof="0" dirty="0" smtClean="0">
              <a:solidFill>
                <a:schemeClr val="tx1"/>
              </a:solidFill>
            </a:rPr>
            <a:t>2005</a:t>
          </a:r>
          <a:endParaRPr lang="en-GB" sz="1200" noProof="0" dirty="0">
            <a:solidFill>
              <a:schemeClr val="tx1"/>
            </a:solidFill>
          </a:endParaRPr>
        </a:p>
      </dgm:t>
    </dgm:pt>
    <dgm:pt modelId="{D4CD09BB-9172-4B5E-945D-A5789F5E89B2}" type="parTrans" cxnId="{0A128DAB-FCD5-41D0-8AF3-5CA11A4FCA17}">
      <dgm:prSet/>
      <dgm:spPr/>
      <dgm:t>
        <a:bodyPr/>
        <a:lstStyle/>
        <a:p>
          <a:endParaRPr lang="en-GB" sz="2000" noProof="0"/>
        </a:p>
      </dgm:t>
    </dgm:pt>
    <dgm:pt modelId="{9A8EE831-1699-4EE1-9350-79067EE53376}" type="sibTrans" cxnId="{0A128DAB-FCD5-41D0-8AF3-5CA11A4FCA17}">
      <dgm:prSet/>
      <dgm:spPr/>
      <dgm:t>
        <a:bodyPr/>
        <a:lstStyle/>
        <a:p>
          <a:endParaRPr lang="en-GB" sz="2000" noProof="0"/>
        </a:p>
      </dgm:t>
    </dgm:pt>
    <dgm:pt modelId="{B2B0E6AC-E54F-4441-AA2F-4AFA269927BB}">
      <dgm:prSet phldrT="[Texto]" custT="1"/>
      <dgm:spPr/>
      <dgm:t>
        <a:bodyPr lIns="0" tIns="0" rIns="0" bIns="0"/>
        <a:lstStyle/>
        <a:p>
          <a:r>
            <a:rPr lang="en-GB" sz="1200" noProof="0" dirty="0" smtClean="0"/>
            <a:t>(generalised) Cost-effectiveness study to inform AUGE (2008-10)</a:t>
          </a:r>
        </a:p>
      </dgm:t>
    </dgm:pt>
    <dgm:pt modelId="{78D11B68-E2A7-448C-80F0-C724B7B887D4}" type="parTrans" cxnId="{64457204-F553-447C-9907-78E073C90A9D}">
      <dgm:prSet/>
      <dgm:spPr/>
      <dgm:t>
        <a:bodyPr/>
        <a:lstStyle/>
        <a:p>
          <a:endParaRPr lang="en-GB" sz="2000" noProof="0"/>
        </a:p>
      </dgm:t>
    </dgm:pt>
    <dgm:pt modelId="{3F1E06D8-E7FA-4C40-AEDB-A75CE3DF508F}" type="sibTrans" cxnId="{64457204-F553-447C-9907-78E073C90A9D}">
      <dgm:prSet/>
      <dgm:spPr/>
      <dgm:t>
        <a:bodyPr/>
        <a:lstStyle/>
        <a:p>
          <a:endParaRPr lang="en-GB" sz="2000" noProof="0"/>
        </a:p>
      </dgm:t>
    </dgm:pt>
    <dgm:pt modelId="{AF1E0713-99D8-4A62-9498-1897C4E81D0B}">
      <dgm:prSet phldrT="[Texto]" custT="1"/>
      <dgm:spPr/>
      <dgm:t>
        <a:bodyPr lIns="0" tIns="0" rIns="0" bIns="0"/>
        <a:lstStyle/>
        <a:p>
          <a:r>
            <a:rPr lang="en-GB" sz="1200" noProof="0" smtClean="0"/>
            <a:t>AUGE studies </a:t>
          </a:r>
        </a:p>
        <a:p>
          <a:r>
            <a:rPr lang="en-GB" sz="1200" noProof="0" smtClean="0"/>
            <a:t>interventions effectiveness  (2007) </a:t>
          </a:r>
        </a:p>
        <a:p>
          <a:r>
            <a:rPr lang="en-GB" sz="1200" noProof="0" smtClean="0"/>
            <a:t>Social preferences (2008)</a:t>
          </a:r>
          <a:endParaRPr lang="en-GB" sz="1200" noProof="0"/>
        </a:p>
      </dgm:t>
    </dgm:pt>
    <dgm:pt modelId="{602B7D78-37C0-4473-920F-F21D4F59BD7F}" type="parTrans" cxnId="{3D59C7AD-5301-48A3-B882-EF8BE5F5FBD9}">
      <dgm:prSet/>
      <dgm:spPr/>
      <dgm:t>
        <a:bodyPr/>
        <a:lstStyle/>
        <a:p>
          <a:endParaRPr lang="en-GB" sz="2000" noProof="0"/>
        </a:p>
      </dgm:t>
    </dgm:pt>
    <dgm:pt modelId="{9FF47631-F8F9-4552-92D7-B69BD0A8A482}" type="sibTrans" cxnId="{3D59C7AD-5301-48A3-B882-EF8BE5F5FBD9}">
      <dgm:prSet/>
      <dgm:spPr/>
      <dgm:t>
        <a:bodyPr/>
        <a:lstStyle/>
        <a:p>
          <a:endParaRPr lang="en-GB" sz="2000" noProof="0"/>
        </a:p>
      </dgm:t>
    </dgm:pt>
    <dgm:pt modelId="{EF84E27B-54D8-4078-907F-A42F2ADBA5C8}">
      <dgm:prSet phldrT="[Texto]" custT="1"/>
      <dgm:spPr>
        <a:solidFill>
          <a:schemeClr val="accent6">
            <a:lumMod val="60000"/>
            <a:lumOff val="40000"/>
            <a:alpha val="97000"/>
          </a:schemeClr>
        </a:solidFill>
      </dgm:spPr>
      <dgm:t>
        <a:bodyPr lIns="0" tIns="0" rIns="0" bIns="0"/>
        <a:lstStyle/>
        <a:p>
          <a:r>
            <a:rPr lang="en-GB" sz="1200" noProof="0" dirty="0" smtClean="0">
              <a:solidFill>
                <a:srgbClr val="000000"/>
              </a:solidFill>
            </a:rPr>
            <a:t>Guidelines:</a:t>
          </a:r>
        </a:p>
        <a:p>
          <a:r>
            <a:rPr lang="en-GB" sz="1200" noProof="0" dirty="0" smtClean="0">
              <a:solidFill>
                <a:srgbClr val="000000"/>
              </a:solidFill>
            </a:rPr>
            <a:t>Reference case for EE (2013)</a:t>
          </a:r>
        </a:p>
        <a:p>
          <a:r>
            <a:rPr lang="en-GB" sz="1200" noProof="0" dirty="0" smtClean="0">
              <a:solidFill>
                <a:srgbClr val="000000"/>
              </a:solidFill>
            </a:rPr>
            <a:t>Handbook for CPG development (2014)</a:t>
          </a:r>
          <a:endParaRPr lang="en-GB" sz="1200" noProof="0" dirty="0">
            <a:solidFill>
              <a:srgbClr val="000000"/>
            </a:solidFill>
          </a:endParaRPr>
        </a:p>
      </dgm:t>
    </dgm:pt>
    <dgm:pt modelId="{C8AB096F-DDD6-4737-B42E-921CAF966E94}" type="parTrans" cxnId="{40E48EA4-49C4-45B8-8DA7-147784B429C6}">
      <dgm:prSet/>
      <dgm:spPr/>
      <dgm:t>
        <a:bodyPr/>
        <a:lstStyle/>
        <a:p>
          <a:endParaRPr lang="en-GB" sz="2000" noProof="0"/>
        </a:p>
      </dgm:t>
    </dgm:pt>
    <dgm:pt modelId="{EA1DFC0C-55F6-4AF4-900A-8AED4B6960A7}" type="sibTrans" cxnId="{40E48EA4-49C4-45B8-8DA7-147784B429C6}">
      <dgm:prSet/>
      <dgm:spPr/>
      <dgm:t>
        <a:bodyPr/>
        <a:lstStyle/>
        <a:p>
          <a:endParaRPr lang="en-GB" sz="2000" noProof="0"/>
        </a:p>
      </dgm:t>
    </dgm:pt>
    <dgm:pt modelId="{39215614-5878-4827-A7F2-86A8CDBD3615}">
      <dgm:prSet phldrT="[Texto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 lIns="0" tIns="0" rIns="0" bIns="0"/>
        <a:lstStyle/>
        <a:p>
          <a:r>
            <a:rPr lang="en-GB" sz="1200" noProof="0" dirty="0" smtClean="0">
              <a:solidFill>
                <a:schemeClr val="tx1"/>
              </a:solidFill>
            </a:rPr>
            <a:t>New fund for High cost treatment– Explicit evaluation and HTA process 2015</a:t>
          </a:r>
          <a:endParaRPr lang="en-GB" sz="1200" noProof="0" dirty="0">
            <a:solidFill>
              <a:schemeClr val="tx1"/>
            </a:solidFill>
          </a:endParaRPr>
        </a:p>
      </dgm:t>
    </dgm:pt>
    <dgm:pt modelId="{07D5A02B-58A4-4043-8A87-58F91326A1EC}" type="parTrans" cxnId="{2C597AFB-CD0D-4999-8254-95315EEC1E3D}">
      <dgm:prSet/>
      <dgm:spPr/>
      <dgm:t>
        <a:bodyPr/>
        <a:lstStyle/>
        <a:p>
          <a:endParaRPr lang="en-GB" sz="2000" noProof="0"/>
        </a:p>
      </dgm:t>
    </dgm:pt>
    <dgm:pt modelId="{2BA0F389-E839-44F2-812D-AC1DE2674401}" type="sibTrans" cxnId="{2C597AFB-CD0D-4999-8254-95315EEC1E3D}">
      <dgm:prSet/>
      <dgm:spPr/>
      <dgm:t>
        <a:bodyPr/>
        <a:lstStyle/>
        <a:p>
          <a:endParaRPr lang="en-GB" sz="2000" noProof="0"/>
        </a:p>
      </dgm:t>
    </dgm:pt>
    <dgm:pt modelId="{1890CE3C-7238-5946-86A9-F280620F6D84}">
      <dgm:prSet phldrT="[Texto]" custT="1"/>
      <dgm:spPr/>
      <dgm:t>
        <a:bodyPr lIns="0" tIns="0" rIns="0" bIns="0"/>
        <a:lstStyle/>
        <a:p>
          <a:r>
            <a:rPr lang="en-GB" sz="1200" noProof="0" dirty="0" smtClean="0"/>
            <a:t>National Commission on HTA (2012)</a:t>
          </a:r>
        </a:p>
      </dgm:t>
    </dgm:pt>
    <dgm:pt modelId="{DBB177D6-91F4-FE4A-90AA-20A2CA6EAAEA}" type="parTrans" cxnId="{CF8E3C9E-9C43-7F42-B7F0-DC001B3F0233}">
      <dgm:prSet/>
      <dgm:spPr/>
      <dgm:t>
        <a:bodyPr/>
        <a:lstStyle/>
        <a:p>
          <a:endParaRPr lang="es-ES"/>
        </a:p>
      </dgm:t>
    </dgm:pt>
    <dgm:pt modelId="{DBCFED51-2F6F-D24C-A057-D9B47EA1DF7D}" type="sibTrans" cxnId="{CF8E3C9E-9C43-7F42-B7F0-DC001B3F0233}">
      <dgm:prSet/>
      <dgm:spPr/>
      <dgm:t>
        <a:bodyPr/>
        <a:lstStyle/>
        <a:p>
          <a:endParaRPr lang="es-ES"/>
        </a:p>
      </dgm:t>
    </dgm:pt>
    <dgm:pt modelId="{595709CD-CC5C-4956-B9F6-ADEFFC4365D5}" type="pres">
      <dgm:prSet presAssocID="{FC420B65-C9EB-4CE7-B025-BE5F4D65DCD9}" presName="CompostProcess" presStyleCnt="0">
        <dgm:presLayoutVars>
          <dgm:dir/>
          <dgm:resizeHandles val="exact"/>
        </dgm:presLayoutVars>
      </dgm:prSet>
      <dgm:spPr/>
    </dgm:pt>
    <dgm:pt modelId="{717CFC81-DE2E-4272-A735-19B26AA75972}" type="pres">
      <dgm:prSet presAssocID="{FC420B65-C9EB-4CE7-B025-BE5F4D65DCD9}" presName="arrow" presStyleLbl="bgShp" presStyleIdx="0" presStyleCnt="1"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es-ES"/>
        </a:p>
      </dgm:t>
    </dgm:pt>
    <dgm:pt modelId="{C51F5D7C-0837-4E0A-AD7B-B970BC92727D}" type="pres">
      <dgm:prSet presAssocID="{FC420B65-C9EB-4CE7-B025-BE5F4D65DCD9}" presName="linearProcess" presStyleCnt="0"/>
      <dgm:spPr/>
    </dgm:pt>
    <dgm:pt modelId="{211E71DD-FD90-442A-9DBE-36BFD1314063}" type="pres">
      <dgm:prSet presAssocID="{263CBB2F-B6C1-4116-8F62-16322D2592E3}" presName="tex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9315EA1-1DD3-4375-9E07-8E15C447859D}" type="pres">
      <dgm:prSet presAssocID="{39EE051D-B308-4E7E-8F5D-28F11E96F0C1}" presName="sibTrans" presStyleCnt="0"/>
      <dgm:spPr/>
    </dgm:pt>
    <dgm:pt modelId="{51E3DB81-1149-4B45-9421-B557CE64F09C}" type="pres">
      <dgm:prSet presAssocID="{1C471CC6-ED1E-4F36-93D3-6EE4460C95FA}" presName="text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84B9981-BC1C-462D-9006-AEA1AD5A33B2}" type="pres">
      <dgm:prSet presAssocID="{EBD0868B-520B-485C-8FF9-941B32F91282}" presName="sibTrans" presStyleCnt="0"/>
      <dgm:spPr/>
    </dgm:pt>
    <dgm:pt modelId="{E61191B4-4AF0-4A6B-A762-BF2B21C9E489}" type="pres">
      <dgm:prSet presAssocID="{EB599BED-7B5F-4F7A-B881-7DCB94C178BA}" presName="text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8D7DE7A-7C5B-4940-98C4-4D30C43D7E1F}" type="pres">
      <dgm:prSet presAssocID="{9A8EE831-1699-4EE1-9350-79067EE53376}" presName="sibTrans" presStyleCnt="0"/>
      <dgm:spPr/>
    </dgm:pt>
    <dgm:pt modelId="{7D133A0D-7799-4701-BB9D-9C19731DD6A0}" type="pres">
      <dgm:prSet presAssocID="{AF1E0713-99D8-4A62-9498-1897C4E81D0B}" presName="text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A00CF0-E3D8-4207-A630-C43AE0F591C7}" type="pres">
      <dgm:prSet presAssocID="{9FF47631-F8F9-4552-92D7-B69BD0A8A482}" presName="sibTrans" presStyleCnt="0"/>
      <dgm:spPr/>
    </dgm:pt>
    <dgm:pt modelId="{C94E705A-17E2-4022-884F-C72C1AA8697A}" type="pres">
      <dgm:prSet presAssocID="{B2B0E6AC-E54F-4441-AA2F-4AFA269927BB}" presName="text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AB926F4-C731-4204-B5C0-14019A60F704}" type="pres">
      <dgm:prSet presAssocID="{3F1E06D8-E7FA-4C40-AEDB-A75CE3DF508F}" presName="sibTrans" presStyleCnt="0"/>
      <dgm:spPr/>
    </dgm:pt>
    <dgm:pt modelId="{AAFE7035-4A14-7042-A675-988105F49DBE}" type="pres">
      <dgm:prSet presAssocID="{1890CE3C-7238-5946-86A9-F280620F6D84}" presName="text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C01874-2B3E-5741-98CA-AA548343A5B5}" type="pres">
      <dgm:prSet presAssocID="{DBCFED51-2F6F-D24C-A057-D9B47EA1DF7D}" presName="sibTrans" presStyleCnt="0"/>
      <dgm:spPr/>
    </dgm:pt>
    <dgm:pt modelId="{7252B887-7BF8-425B-A63A-C9D28D1F984B}" type="pres">
      <dgm:prSet presAssocID="{EF84E27B-54D8-4078-907F-A42F2ADBA5C8}" presName="text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8E9550F-5773-4C5D-8555-BC6E12CEAD41}" type="pres">
      <dgm:prSet presAssocID="{EA1DFC0C-55F6-4AF4-900A-8AED4B6960A7}" presName="sibTrans" presStyleCnt="0"/>
      <dgm:spPr/>
    </dgm:pt>
    <dgm:pt modelId="{1DF0D3C7-52A6-4AE9-8C3D-FFE3254FE8D2}" type="pres">
      <dgm:prSet presAssocID="{39215614-5878-4827-A7F2-86A8CDBD3615}" presName="text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BBD75FB-039B-8D43-80D7-E4C05C5444E9}" type="presOf" srcId="{1890CE3C-7238-5946-86A9-F280620F6D84}" destId="{AAFE7035-4A14-7042-A675-988105F49DBE}" srcOrd="0" destOrd="0" presId="urn:microsoft.com/office/officeart/2005/8/layout/hProcess9"/>
    <dgm:cxn modelId="{FE5F21DB-5B36-4780-811A-8A70280D4FDC}" srcId="{FC420B65-C9EB-4CE7-B025-BE5F4D65DCD9}" destId="{263CBB2F-B6C1-4116-8F62-16322D2592E3}" srcOrd="0" destOrd="0" parTransId="{A3494515-2C2C-4881-A642-C46444F1EAE9}" sibTransId="{39EE051D-B308-4E7E-8F5D-28F11E96F0C1}"/>
    <dgm:cxn modelId="{0A128DAB-FCD5-41D0-8AF3-5CA11A4FCA17}" srcId="{FC420B65-C9EB-4CE7-B025-BE5F4D65DCD9}" destId="{EB599BED-7B5F-4F7A-B881-7DCB94C178BA}" srcOrd="2" destOrd="0" parTransId="{D4CD09BB-9172-4B5E-945D-A5789F5E89B2}" sibTransId="{9A8EE831-1699-4EE1-9350-79067EE53376}"/>
    <dgm:cxn modelId="{2C597AFB-CD0D-4999-8254-95315EEC1E3D}" srcId="{FC420B65-C9EB-4CE7-B025-BE5F4D65DCD9}" destId="{39215614-5878-4827-A7F2-86A8CDBD3615}" srcOrd="7" destOrd="0" parTransId="{07D5A02B-58A4-4043-8A87-58F91326A1EC}" sibTransId="{2BA0F389-E839-44F2-812D-AC1DE2674401}"/>
    <dgm:cxn modelId="{3DB2DEC1-768C-7443-92BA-7E30EFCABBBD}" type="presOf" srcId="{B2B0E6AC-E54F-4441-AA2F-4AFA269927BB}" destId="{C94E705A-17E2-4022-884F-C72C1AA8697A}" srcOrd="0" destOrd="0" presId="urn:microsoft.com/office/officeart/2005/8/layout/hProcess9"/>
    <dgm:cxn modelId="{782664D2-B28B-E445-99D8-42EA2F24C9AC}" type="presOf" srcId="{FC420B65-C9EB-4CE7-B025-BE5F4D65DCD9}" destId="{595709CD-CC5C-4956-B9F6-ADEFFC4365D5}" srcOrd="0" destOrd="0" presId="urn:microsoft.com/office/officeart/2005/8/layout/hProcess9"/>
    <dgm:cxn modelId="{40E48EA4-49C4-45B8-8DA7-147784B429C6}" srcId="{FC420B65-C9EB-4CE7-B025-BE5F4D65DCD9}" destId="{EF84E27B-54D8-4078-907F-A42F2ADBA5C8}" srcOrd="6" destOrd="0" parTransId="{C8AB096F-DDD6-4737-B42E-921CAF966E94}" sibTransId="{EA1DFC0C-55F6-4AF4-900A-8AED4B6960A7}"/>
    <dgm:cxn modelId="{5B8BCC2C-C891-2349-BE7B-8379B28CBB21}" type="presOf" srcId="{1C471CC6-ED1E-4F36-93D3-6EE4460C95FA}" destId="{51E3DB81-1149-4B45-9421-B557CE64F09C}" srcOrd="0" destOrd="0" presId="urn:microsoft.com/office/officeart/2005/8/layout/hProcess9"/>
    <dgm:cxn modelId="{6C5DB089-A702-8849-9195-3D392ACFDAA8}" type="presOf" srcId="{39215614-5878-4827-A7F2-86A8CDBD3615}" destId="{1DF0D3C7-52A6-4AE9-8C3D-FFE3254FE8D2}" srcOrd="0" destOrd="0" presId="urn:microsoft.com/office/officeart/2005/8/layout/hProcess9"/>
    <dgm:cxn modelId="{CF8E3C9E-9C43-7F42-B7F0-DC001B3F0233}" srcId="{FC420B65-C9EB-4CE7-B025-BE5F4D65DCD9}" destId="{1890CE3C-7238-5946-86A9-F280620F6D84}" srcOrd="5" destOrd="0" parTransId="{DBB177D6-91F4-FE4A-90AA-20A2CA6EAAEA}" sibTransId="{DBCFED51-2F6F-D24C-A057-D9B47EA1DF7D}"/>
    <dgm:cxn modelId="{64457204-F553-447C-9907-78E073C90A9D}" srcId="{FC420B65-C9EB-4CE7-B025-BE5F4D65DCD9}" destId="{B2B0E6AC-E54F-4441-AA2F-4AFA269927BB}" srcOrd="4" destOrd="0" parTransId="{78D11B68-E2A7-448C-80F0-C724B7B887D4}" sibTransId="{3F1E06D8-E7FA-4C40-AEDB-A75CE3DF508F}"/>
    <dgm:cxn modelId="{3A670F43-85E3-1A43-A2E5-694DE6919484}" type="presOf" srcId="{EB599BED-7B5F-4F7A-B881-7DCB94C178BA}" destId="{E61191B4-4AF0-4A6B-A762-BF2B21C9E489}" srcOrd="0" destOrd="0" presId="urn:microsoft.com/office/officeart/2005/8/layout/hProcess9"/>
    <dgm:cxn modelId="{3D59C7AD-5301-48A3-B882-EF8BE5F5FBD9}" srcId="{FC420B65-C9EB-4CE7-B025-BE5F4D65DCD9}" destId="{AF1E0713-99D8-4A62-9498-1897C4E81D0B}" srcOrd="3" destOrd="0" parTransId="{602B7D78-37C0-4473-920F-F21D4F59BD7F}" sibTransId="{9FF47631-F8F9-4552-92D7-B69BD0A8A482}"/>
    <dgm:cxn modelId="{CF731E52-A3E9-48A7-B599-AB2D676426A7}" srcId="{FC420B65-C9EB-4CE7-B025-BE5F4D65DCD9}" destId="{1C471CC6-ED1E-4F36-93D3-6EE4460C95FA}" srcOrd="1" destOrd="0" parTransId="{5B067D9E-8690-411D-A5D3-82BCCC58C836}" sibTransId="{EBD0868B-520B-485C-8FF9-941B32F91282}"/>
    <dgm:cxn modelId="{1BF656FE-3C10-DB43-97B6-42DC7E633102}" type="presOf" srcId="{EF84E27B-54D8-4078-907F-A42F2ADBA5C8}" destId="{7252B887-7BF8-425B-A63A-C9D28D1F984B}" srcOrd="0" destOrd="0" presId="urn:microsoft.com/office/officeart/2005/8/layout/hProcess9"/>
    <dgm:cxn modelId="{A86C2371-96DD-D646-8EEE-CBE2ADF8DF53}" type="presOf" srcId="{263CBB2F-B6C1-4116-8F62-16322D2592E3}" destId="{211E71DD-FD90-442A-9DBE-36BFD1314063}" srcOrd="0" destOrd="0" presId="urn:microsoft.com/office/officeart/2005/8/layout/hProcess9"/>
    <dgm:cxn modelId="{B5B2EEDE-DDA3-8B4B-8CC7-943AB66940B0}" type="presOf" srcId="{AF1E0713-99D8-4A62-9498-1897C4E81D0B}" destId="{7D133A0D-7799-4701-BB9D-9C19731DD6A0}" srcOrd="0" destOrd="0" presId="urn:microsoft.com/office/officeart/2005/8/layout/hProcess9"/>
    <dgm:cxn modelId="{19CB5938-3FC5-4949-802A-A5C7CEB8FFE4}" type="presParOf" srcId="{595709CD-CC5C-4956-B9F6-ADEFFC4365D5}" destId="{717CFC81-DE2E-4272-A735-19B26AA75972}" srcOrd="0" destOrd="0" presId="urn:microsoft.com/office/officeart/2005/8/layout/hProcess9"/>
    <dgm:cxn modelId="{1D9FFD5D-952C-E54A-A594-8CD4A6427768}" type="presParOf" srcId="{595709CD-CC5C-4956-B9F6-ADEFFC4365D5}" destId="{C51F5D7C-0837-4E0A-AD7B-B970BC92727D}" srcOrd="1" destOrd="0" presId="urn:microsoft.com/office/officeart/2005/8/layout/hProcess9"/>
    <dgm:cxn modelId="{B6EE63DA-3C1A-D34F-B21A-00DE4C2AB148}" type="presParOf" srcId="{C51F5D7C-0837-4E0A-AD7B-B970BC92727D}" destId="{211E71DD-FD90-442A-9DBE-36BFD1314063}" srcOrd="0" destOrd="0" presId="urn:microsoft.com/office/officeart/2005/8/layout/hProcess9"/>
    <dgm:cxn modelId="{53A01CF0-1340-8C4C-AD9F-9363E4786DE2}" type="presParOf" srcId="{C51F5D7C-0837-4E0A-AD7B-B970BC92727D}" destId="{A9315EA1-1DD3-4375-9E07-8E15C447859D}" srcOrd="1" destOrd="0" presId="urn:microsoft.com/office/officeart/2005/8/layout/hProcess9"/>
    <dgm:cxn modelId="{F351136A-1610-0D4E-B516-23C10E8D867B}" type="presParOf" srcId="{C51F5D7C-0837-4E0A-AD7B-B970BC92727D}" destId="{51E3DB81-1149-4B45-9421-B557CE64F09C}" srcOrd="2" destOrd="0" presId="urn:microsoft.com/office/officeart/2005/8/layout/hProcess9"/>
    <dgm:cxn modelId="{55CEA1F9-2585-7246-B620-00E7DCA5BF4F}" type="presParOf" srcId="{C51F5D7C-0837-4E0A-AD7B-B970BC92727D}" destId="{684B9981-BC1C-462D-9006-AEA1AD5A33B2}" srcOrd="3" destOrd="0" presId="urn:microsoft.com/office/officeart/2005/8/layout/hProcess9"/>
    <dgm:cxn modelId="{949AF332-E3A7-E24B-9AAF-F088971EA7BC}" type="presParOf" srcId="{C51F5D7C-0837-4E0A-AD7B-B970BC92727D}" destId="{E61191B4-4AF0-4A6B-A762-BF2B21C9E489}" srcOrd="4" destOrd="0" presId="urn:microsoft.com/office/officeart/2005/8/layout/hProcess9"/>
    <dgm:cxn modelId="{FEC06F29-4130-2748-8186-A27F43582430}" type="presParOf" srcId="{C51F5D7C-0837-4E0A-AD7B-B970BC92727D}" destId="{B8D7DE7A-7C5B-4940-98C4-4D30C43D7E1F}" srcOrd="5" destOrd="0" presId="urn:microsoft.com/office/officeart/2005/8/layout/hProcess9"/>
    <dgm:cxn modelId="{FBB30D68-7C81-7642-9E39-3E432F5B9E4A}" type="presParOf" srcId="{C51F5D7C-0837-4E0A-AD7B-B970BC92727D}" destId="{7D133A0D-7799-4701-BB9D-9C19731DD6A0}" srcOrd="6" destOrd="0" presId="urn:microsoft.com/office/officeart/2005/8/layout/hProcess9"/>
    <dgm:cxn modelId="{23D19BFE-CB30-914A-8BD9-C233C112D955}" type="presParOf" srcId="{C51F5D7C-0837-4E0A-AD7B-B970BC92727D}" destId="{72A00CF0-E3D8-4207-A630-C43AE0F591C7}" srcOrd="7" destOrd="0" presId="urn:microsoft.com/office/officeart/2005/8/layout/hProcess9"/>
    <dgm:cxn modelId="{D9C40F07-F46B-2B49-9715-0790ED6F1B88}" type="presParOf" srcId="{C51F5D7C-0837-4E0A-AD7B-B970BC92727D}" destId="{C94E705A-17E2-4022-884F-C72C1AA8697A}" srcOrd="8" destOrd="0" presId="urn:microsoft.com/office/officeart/2005/8/layout/hProcess9"/>
    <dgm:cxn modelId="{9379CBA9-B3A5-E344-8AE5-E95E0AD867A7}" type="presParOf" srcId="{C51F5D7C-0837-4E0A-AD7B-B970BC92727D}" destId="{4AB926F4-C731-4204-B5C0-14019A60F704}" srcOrd="9" destOrd="0" presId="urn:microsoft.com/office/officeart/2005/8/layout/hProcess9"/>
    <dgm:cxn modelId="{A45D973D-AD17-0A4F-83CA-2F7B2800269C}" type="presParOf" srcId="{C51F5D7C-0837-4E0A-AD7B-B970BC92727D}" destId="{AAFE7035-4A14-7042-A675-988105F49DBE}" srcOrd="10" destOrd="0" presId="urn:microsoft.com/office/officeart/2005/8/layout/hProcess9"/>
    <dgm:cxn modelId="{83ECEA87-0BB9-E646-9C3E-009F5DBB256E}" type="presParOf" srcId="{C51F5D7C-0837-4E0A-AD7B-B970BC92727D}" destId="{16C01874-2B3E-5741-98CA-AA548343A5B5}" srcOrd="11" destOrd="0" presId="urn:microsoft.com/office/officeart/2005/8/layout/hProcess9"/>
    <dgm:cxn modelId="{CD60FB15-9598-594F-98C1-64B45B3E7762}" type="presParOf" srcId="{C51F5D7C-0837-4E0A-AD7B-B970BC92727D}" destId="{7252B887-7BF8-425B-A63A-C9D28D1F984B}" srcOrd="12" destOrd="0" presId="urn:microsoft.com/office/officeart/2005/8/layout/hProcess9"/>
    <dgm:cxn modelId="{8C3895E2-3355-F645-AF56-B3C46F5A5D88}" type="presParOf" srcId="{C51F5D7C-0837-4E0A-AD7B-B970BC92727D}" destId="{98E9550F-5773-4C5D-8555-BC6E12CEAD41}" srcOrd="13" destOrd="0" presId="urn:microsoft.com/office/officeart/2005/8/layout/hProcess9"/>
    <dgm:cxn modelId="{3B42CBF8-45E4-E047-A9CC-14F6D8D333C2}" type="presParOf" srcId="{C51F5D7C-0837-4E0A-AD7B-B970BC92727D}" destId="{1DF0D3C7-52A6-4AE9-8C3D-FFE3254FE8D2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420B65-C9EB-4CE7-B025-BE5F4D65DCD9}" type="doc">
      <dgm:prSet loTypeId="urn:microsoft.com/office/officeart/2005/8/layout/cycle6" loCatId="process" qsTypeId="urn:microsoft.com/office/officeart/2005/8/quickstyle/simple1" qsCatId="simple" csTypeId="urn:microsoft.com/office/officeart/2005/8/colors/accent1_2" csCatId="accent1" phldr="1"/>
      <dgm:spPr/>
    </dgm:pt>
    <dgm:pt modelId="{263CBB2F-B6C1-4116-8F62-16322D2592E3}">
      <dgm:prSet phldrT="[Texto]" custT="1"/>
      <dgm:spPr/>
      <dgm:t>
        <a:bodyPr lIns="0" tIns="0" rIns="0" bIns="0"/>
        <a:lstStyle/>
        <a:p>
          <a:r>
            <a:rPr lang="en-GB" sz="1200" noProof="0" dirty="0" smtClean="0"/>
            <a:t>FONASA (various departments)  </a:t>
          </a:r>
          <a:endParaRPr lang="en-GB" sz="1200" noProof="0" dirty="0"/>
        </a:p>
      </dgm:t>
    </dgm:pt>
    <dgm:pt modelId="{A3494515-2C2C-4881-A642-C46444F1EAE9}" type="parTrans" cxnId="{FE5F21DB-5B36-4780-811A-8A70280D4FDC}">
      <dgm:prSet/>
      <dgm:spPr/>
      <dgm:t>
        <a:bodyPr/>
        <a:lstStyle/>
        <a:p>
          <a:endParaRPr lang="en-GB" sz="2000" noProof="0"/>
        </a:p>
      </dgm:t>
    </dgm:pt>
    <dgm:pt modelId="{39EE051D-B308-4E7E-8F5D-28F11E96F0C1}" type="sibTrans" cxnId="{FE5F21DB-5B36-4780-811A-8A70280D4FDC}">
      <dgm:prSet/>
      <dgm:spPr/>
      <dgm:t>
        <a:bodyPr/>
        <a:lstStyle/>
        <a:p>
          <a:endParaRPr lang="en-GB" sz="2000" noProof="0"/>
        </a:p>
      </dgm:t>
    </dgm:pt>
    <dgm:pt modelId="{1C471CC6-ED1E-4F36-93D3-6EE4460C95FA}">
      <dgm:prSet phldrT="[Texto]" custT="1"/>
      <dgm:spPr/>
      <dgm:t>
        <a:bodyPr lIns="0" tIns="0" rIns="0" bIns="0"/>
        <a:lstStyle/>
        <a:p>
          <a:r>
            <a:rPr lang="en-GB" sz="1200" noProof="0" dirty="0" smtClean="0"/>
            <a:t>Department of health economics (Ministry)</a:t>
          </a:r>
          <a:endParaRPr lang="en-GB" sz="1200" noProof="0" dirty="0"/>
        </a:p>
      </dgm:t>
    </dgm:pt>
    <dgm:pt modelId="{5B067D9E-8690-411D-A5D3-82BCCC58C836}" type="parTrans" cxnId="{CF731E52-A3E9-48A7-B599-AB2D676426A7}">
      <dgm:prSet/>
      <dgm:spPr/>
      <dgm:t>
        <a:bodyPr/>
        <a:lstStyle/>
        <a:p>
          <a:endParaRPr lang="en-GB" sz="2000" noProof="0"/>
        </a:p>
      </dgm:t>
    </dgm:pt>
    <dgm:pt modelId="{EBD0868B-520B-485C-8FF9-941B32F91282}" type="sibTrans" cxnId="{CF731E52-A3E9-48A7-B599-AB2D676426A7}">
      <dgm:prSet/>
      <dgm:spPr/>
      <dgm:t>
        <a:bodyPr/>
        <a:lstStyle/>
        <a:p>
          <a:endParaRPr lang="en-GB" sz="2000" noProof="0"/>
        </a:p>
      </dgm:t>
    </dgm:pt>
    <dgm:pt modelId="{B2B0E6AC-E54F-4441-AA2F-4AFA269927BB}">
      <dgm:prSet phldrT="[Texto]" custT="1"/>
      <dgm:spPr/>
      <dgm:t>
        <a:bodyPr lIns="0" tIns="0" rIns="0" bIns="0"/>
        <a:lstStyle/>
        <a:p>
          <a:r>
            <a:rPr lang="en-GB" sz="1200" noProof="0" dirty="0" smtClean="0"/>
            <a:t>Universities (when studies are commissioned)</a:t>
          </a:r>
        </a:p>
      </dgm:t>
    </dgm:pt>
    <dgm:pt modelId="{78D11B68-E2A7-448C-80F0-C724B7B887D4}" type="parTrans" cxnId="{64457204-F553-447C-9907-78E073C90A9D}">
      <dgm:prSet/>
      <dgm:spPr/>
      <dgm:t>
        <a:bodyPr/>
        <a:lstStyle/>
        <a:p>
          <a:endParaRPr lang="en-GB" sz="2000" noProof="0"/>
        </a:p>
      </dgm:t>
    </dgm:pt>
    <dgm:pt modelId="{3F1E06D8-E7FA-4C40-AEDB-A75CE3DF508F}" type="sibTrans" cxnId="{64457204-F553-447C-9907-78E073C90A9D}">
      <dgm:prSet/>
      <dgm:spPr/>
      <dgm:t>
        <a:bodyPr/>
        <a:lstStyle/>
        <a:p>
          <a:endParaRPr lang="en-GB" sz="2000" noProof="0"/>
        </a:p>
      </dgm:t>
    </dgm:pt>
    <dgm:pt modelId="{938791B4-7CD9-7448-9626-9E25DE7B6E52}">
      <dgm:prSet phldrT="[Texto]" custT="1"/>
      <dgm:spPr/>
      <dgm:t>
        <a:bodyPr lIns="0" tIns="0" rIns="0" bIns="0"/>
        <a:lstStyle/>
        <a:p>
          <a:r>
            <a:rPr lang="en-GB" sz="1200" noProof="0" dirty="0" smtClean="0"/>
            <a:t>HTA Department (Ministry)</a:t>
          </a:r>
        </a:p>
      </dgm:t>
    </dgm:pt>
    <dgm:pt modelId="{2E129CCB-C2D5-F040-B410-0AA60B001DAD}" type="parTrans" cxnId="{5EEE061E-4E46-6642-B674-A037FF22649E}">
      <dgm:prSet/>
      <dgm:spPr/>
      <dgm:t>
        <a:bodyPr/>
        <a:lstStyle/>
        <a:p>
          <a:endParaRPr lang="es-ES"/>
        </a:p>
      </dgm:t>
    </dgm:pt>
    <dgm:pt modelId="{55DC074C-F456-7C43-A991-F6E153299B16}" type="sibTrans" cxnId="{5EEE061E-4E46-6642-B674-A037FF22649E}">
      <dgm:prSet/>
      <dgm:spPr/>
      <dgm:t>
        <a:bodyPr/>
        <a:lstStyle/>
        <a:p>
          <a:endParaRPr lang="es-ES"/>
        </a:p>
      </dgm:t>
    </dgm:pt>
    <dgm:pt modelId="{9A6DFF85-3613-3C41-A321-EF0CB33706E1}">
      <dgm:prSet phldrT="[Texto]" custT="1"/>
      <dgm:spPr/>
      <dgm:t>
        <a:bodyPr lIns="0" tIns="0" rIns="0" bIns="0"/>
        <a:lstStyle/>
        <a:p>
          <a:r>
            <a:rPr lang="en-GB" sz="1200" noProof="0" dirty="0" smtClean="0"/>
            <a:t>Evidential studies for AUGE Department (Ministry)</a:t>
          </a:r>
          <a:endParaRPr lang="en-GB" sz="1200" noProof="0" dirty="0"/>
        </a:p>
      </dgm:t>
    </dgm:pt>
    <dgm:pt modelId="{012CED19-805A-B546-9B9B-9DEEAFE023F7}" type="parTrans" cxnId="{93EF5EC0-242B-9043-86A1-E2EFF11C3A14}">
      <dgm:prSet/>
      <dgm:spPr/>
      <dgm:t>
        <a:bodyPr/>
        <a:lstStyle/>
        <a:p>
          <a:endParaRPr lang="es-ES"/>
        </a:p>
      </dgm:t>
    </dgm:pt>
    <dgm:pt modelId="{E448DA5C-49C5-A848-9407-D4E44C4E25C1}" type="sibTrans" cxnId="{93EF5EC0-242B-9043-86A1-E2EFF11C3A14}">
      <dgm:prSet/>
      <dgm:spPr/>
      <dgm:t>
        <a:bodyPr/>
        <a:lstStyle/>
        <a:p>
          <a:endParaRPr lang="es-ES"/>
        </a:p>
      </dgm:t>
    </dgm:pt>
    <dgm:pt modelId="{EDFDD398-E969-1644-B1BD-FA3B81CA9F8F}">
      <dgm:prSet phldrT="[Texto]" custT="1"/>
      <dgm:spPr/>
      <dgm:t>
        <a:bodyPr lIns="0" tIns="0" rIns="0" bIns="0"/>
        <a:lstStyle/>
        <a:p>
          <a:r>
            <a:rPr lang="en-GB" sz="1200" noProof="0" dirty="0" smtClean="0"/>
            <a:t>Clinical experts and scientific societies </a:t>
          </a:r>
        </a:p>
      </dgm:t>
    </dgm:pt>
    <dgm:pt modelId="{C00C83CA-365E-1C4E-B73E-B3F12FAAB5BB}" type="parTrans" cxnId="{CAE16AF0-759B-954A-8FFA-B3159C9B2B71}">
      <dgm:prSet/>
      <dgm:spPr/>
      <dgm:t>
        <a:bodyPr/>
        <a:lstStyle/>
        <a:p>
          <a:endParaRPr lang="es-ES"/>
        </a:p>
      </dgm:t>
    </dgm:pt>
    <dgm:pt modelId="{7D8F0570-5F9C-6C49-B161-DAE85485335A}" type="sibTrans" cxnId="{CAE16AF0-759B-954A-8FFA-B3159C9B2B71}">
      <dgm:prSet/>
      <dgm:spPr/>
      <dgm:t>
        <a:bodyPr/>
        <a:lstStyle/>
        <a:p>
          <a:endParaRPr lang="es-ES"/>
        </a:p>
      </dgm:t>
    </dgm:pt>
    <dgm:pt modelId="{082011FB-FB1F-F74F-8799-145480FE2DE3}">
      <dgm:prSet phldrT="[Texto]" custT="1"/>
      <dgm:spPr/>
      <dgm:t>
        <a:bodyPr lIns="0" tIns="0" rIns="0" bIns="0"/>
        <a:lstStyle/>
        <a:p>
          <a:r>
            <a:rPr lang="en-GB" sz="1200" noProof="0" dirty="0" smtClean="0"/>
            <a:t>Patients </a:t>
          </a:r>
        </a:p>
      </dgm:t>
    </dgm:pt>
    <dgm:pt modelId="{38662AE9-2A74-7D41-A01A-E3E8808B3D88}" type="parTrans" cxnId="{B282DB5C-6032-DD48-92B1-A9772C811A1D}">
      <dgm:prSet/>
      <dgm:spPr/>
      <dgm:t>
        <a:bodyPr/>
        <a:lstStyle/>
        <a:p>
          <a:endParaRPr lang="es-ES"/>
        </a:p>
      </dgm:t>
    </dgm:pt>
    <dgm:pt modelId="{29F6F676-E85E-7948-9192-0491AAD7489F}" type="sibTrans" cxnId="{B282DB5C-6032-DD48-92B1-A9772C811A1D}">
      <dgm:prSet/>
      <dgm:spPr/>
      <dgm:t>
        <a:bodyPr/>
        <a:lstStyle/>
        <a:p>
          <a:endParaRPr lang="es-ES"/>
        </a:p>
      </dgm:t>
    </dgm:pt>
    <dgm:pt modelId="{1FE460B6-2FA2-094B-BF59-B6726DDCD11A}" type="pres">
      <dgm:prSet presAssocID="{FC420B65-C9EB-4CE7-B025-BE5F4D65DCD9}" presName="cycle" presStyleCnt="0">
        <dgm:presLayoutVars>
          <dgm:dir/>
          <dgm:resizeHandles val="exact"/>
        </dgm:presLayoutVars>
      </dgm:prSet>
      <dgm:spPr/>
    </dgm:pt>
    <dgm:pt modelId="{D83A7063-C30B-F64A-8ADA-A7FDABB5A42F}" type="pres">
      <dgm:prSet presAssocID="{9A6DFF85-3613-3C41-A321-EF0CB33706E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0195B55-4937-F448-A5DA-8BB45753BB7F}" type="pres">
      <dgm:prSet presAssocID="{9A6DFF85-3613-3C41-A321-EF0CB33706E1}" presName="spNode" presStyleCnt="0"/>
      <dgm:spPr/>
    </dgm:pt>
    <dgm:pt modelId="{AFAE0027-D6BB-4C4C-B800-AFCCF4E881F3}" type="pres">
      <dgm:prSet presAssocID="{E448DA5C-49C5-A848-9407-D4E44C4E25C1}" presName="sibTrans" presStyleLbl="sibTrans1D1" presStyleIdx="0" presStyleCnt="7"/>
      <dgm:spPr/>
      <dgm:t>
        <a:bodyPr/>
        <a:lstStyle/>
        <a:p>
          <a:endParaRPr lang="es-ES"/>
        </a:p>
      </dgm:t>
    </dgm:pt>
    <dgm:pt modelId="{865909A0-A4A4-D14C-9A3A-EC889AC72F1E}" type="pres">
      <dgm:prSet presAssocID="{263CBB2F-B6C1-4116-8F62-16322D2592E3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3D7AA0E-6C81-EC43-B3A8-DB89521C600F}" type="pres">
      <dgm:prSet presAssocID="{263CBB2F-B6C1-4116-8F62-16322D2592E3}" presName="spNode" presStyleCnt="0"/>
      <dgm:spPr/>
    </dgm:pt>
    <dgm:pt modelId="{B257AB8A-E9F2-434F-B4AF-02B4E09F2505}" type="pres">
      <dgm:prSet presAssocID="{39EE051D-B308-4E7E-8F5D-28F11E96F0C1}" presName="sibTrans" presStyleLbl="sibTrans1D1" presStyleIdx="1" presStyleCnt="7"/>
      <dgm:spPr/>
      <dgm:t>
        <a:bodyPr/>
        <a:lstStyle/>
        <a:p>
          <a:endParaRPr lang="es-ES"/>
        </a:p>
      </dgm:t>
    </dgm:pt>
    <dgm:pt modelId="{57CD3DA1-BC48-5F4D-A9A5-B01E437C3EA7}" type="pres">
      <dgm:prSet presAssocID="{1C471CC6-ED1E-4F36-93D3-6EE4460C95F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33718E-58F3-6B48-B870-609180591FC4}" type="pres">
      <dgm:prSet presAssocID="{1C471CC6-ED1E-4F36-93D3-6EE4460C95FA}" presName="spNode" presStyleCnt="0"/>
      <dgm:spPr/>
    </dgm:pt>
    <dgm:pt modelId="{75D9B009-A4DB-4B46-903D-0480BB31F569}" type="pres">
      <dgm:prSet presAssocID="{EBD0868B-520B-485C-8FF9-941B32F91282}" presName="sibTrans" presStyleLbl="sibTrans1D1" presStyleIdx="2" presStyleCnt="7"/>
      <dgm:spPr/>
      <dgm:t>
        <a:bodyPr/>
        <a:lstStyle/>
        <a:p>
          <a:endParaRPr lang="es-ES"/>
        </a:p>
      </dgm:t>
    </dgm:pt>
    <dgm:pt modelId="{AE7C3038-04E5-4F46-AC87-7C2CC837BFF9}" type="pres">
      <dgm:prSet presAssocID="{938791B4-7CD9-7448-9626-9E25DE7B6E52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417EFC-6579-B148-9D5A-EE32539131DF}" type="pres">
      <dgm:prSet presAssocID="{938791B4-7CD9-7448-9626-9E25DE7B6E52}" presName="spNode" presStyleCnt="0"/>
      <dgm:spPr/>
    </dgm:pt>
    <dgm:pt modelId="{29AC8555-CDAB-CD4F-A1AE-24CF16B15F28}" type="pres">
      <dgm:prSet presAssocID="{55DC074C-F456-7C43-A991-F6E153299B16}" presName="sibTrans" presStyleLbl="sibTrans1D1" presStyleIdx="3" presStyleCnt="7"/>
      <dgm:spPr/>
      <dgm:t>
        <a:bodyPr/>
        <a:lstStyle/>
        <a:p>
          <a:endParaRPr lang="es-ES"/>
        </a:p>
      </dgm:t>
    </dgm:pt>
    <dgm:pt modelId="{183850CC-62A0-DB41-AC72-51F5EAEBEA4D}" type="pres">
      <dgm:prSet presAssocID="{EDFDD398-E969-1644-B1BD-FA3B81CA9F8F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90C053-D963-2847-8FBE-119514475F07}" type="pres">
      <dgm:prSet presAssocID="{EDFDD398-E969-1644-B1BD-FA3B81CA9F8F}" presName="spNode" presStyleCnt="0"/>
      <dgm:spPr/>
    </dgm:pt>
    <dgm:pt modelId="{79A9153B-65EF-7A4A-882D-A1C10CA2768D}" type="pres">
      <dgm:prSet presAssocID="{7D8F0570-5F9C-6C49-B161-DAE85485335A}" presName="sibTrans" presStyleLbl="sibTrans1D1" presStyleIdx="4" presStyleCnt="7"/>
      <dgm:spPr/>
      <dgm:t>
        <a:bodyPr/>
        <a:lstStyle/>
        <a:p>
          <a:endParaRPr lang="es-ES"/>
        </a:p>
      </dgm:t>
    </dgm:pt>
    <dgm:pt modelId="{7A099176-B5EB-814B-8112-B547AC795D2F}" type="pres">
      <dgm:prSet presAssocID="{B2B0E6AC-E54F-4441-AA2F-4AFA269927BB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037446B-6702-5747-A013-E11617711CCE}" type="pres">
      <dgm:prSet presAssocID="{B2B0E6AC-E54F-4441-AA2F-4AFA269927BB}" presName="spNode" presStyleCnt="0"/>
      <dgm:spPr/>
    </dgm:pt>
    <dgm:pt modelId="{2C985F18-E324-0544-A20D-887BCFD887EA}" type="pres">
      <dgm:prSet presAssocID="{3F1E06D8-E7FA-4C40-AEDB-A75CE3DF508F}" presName="sibTrans" presStyleLbl="sibTrans1D1" presStyleIdx="5" presStyleCnt="7"/>
      <dgm:spPr/>
      <dgm:t>
        <a:bodyPr/>
        <a:lstStyle/>
        <a:p>
          <a:endParaRPr lang="es-ES"/>
        </a:p>
      </dgm:t>
    </dgm:pt>
    <dgm:pt modelId="{B6F22409-6B51-DB48-B309-0BEDD40F72C9}" type="pres">
      <dgm:prSet presAssocID="{082011FB-FB1F-F74F-8799-145480FE2DE3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790F36F-D655-6F4F-9A9D-EB91C3BCEB42}" type="pres">
      <dgm:prSet presAssocID="{082011FB-FB1F-F74F-8799-145480FE2DE3}" presName="spNode" presStyleCnt="0"/>
      <dgm:spPr/>
    </dgm:pt>
    <dgm:pt modelId="{06E956CF-6324-1547-ACC9-D0A35218C883}" type="pres">
      <dgm:prSet presAssocID="{29F6F676-E85E-7948-9192-0491AAD7489F}" presName="sibTrans" presStyleLbl="sibTrans1D1" presStyleIdx="6" presStyleCnt="7"/>
      <dgm:spPr/>
      <dgm:t>
        <a:bodyPr/>
        <a:lstStyle/>
        <a:p>
          <a:endParaRPr lang="es-ES"/>
        </a:p>
      </dgm:t>
    </dgm:pt>
  </dgm:ptLst>
  <dgm:cxnLst>
    <dgm:cxn modelId="{CAE16AF0-759B-954A-8FFA-B3159C9B2B71}" srcId="{FC420B65-C9EB-4CE7-B025-BE5F4D65DCD9}" destId="{EDFDD398-E969-1644-B1BD-FA3B81CA9F8F}" srcOrd="4" destOrd="0" parTransId="{C00C83CA-365E-1C4E-B73E-B3F12FAAB5BB}" sibTransId="{7D8F0570-5F9C-6C49-B161-DAE85485335A}"/>
    <dgm:cxn modelId="{7C3208F9-8970-5444-8E97-0C436408767C}" type="presOf" srcId="{082011FB-FB1F-F74F-8799-145480FE2DE3}" destId="{B6F22409-6B51-DB48-B309-0BEDD40F72C9}" srcOrd="0" destOrd="0" presId="urn:microsoft.com/office/officeart/2005/8/layout/cycle6"/>
    <dgm:cxn modelId="{5EEE061E-4E46-6642-B674-A037FF22649E}" srcId="{FC420B65-C9EB-4CE7-B025-BE5F4D65DCD9}" destId="{938791B4-7CD9-7448-9626-9E25DE7B6E52}" srcOrd="3" destOrd="0" parTransId="{2E129CCB-C2D5-F040-B410-0AA60B001DAD}" sibTransId="{55DC074C-F456-7C43-A991-F6E153299B16}"/>
    <dgm:cxn modelId="{2715F4CC-E811-3740-A6F7-83E7765284DB}" type="presOf" srcId="{1C471CC6-ED1E-4F36-93D3-6EE4460C95FA}" destId="{57CD3DA1-BC48-5F4D-A9A5-B01E437C3EA7}" srcOrd="0" destOrd="0" presId="urn:microsoft.com/office/officeart/2005/8/layout/cycle6"/>
    <dgm:cxn modelId="{FE5F21DB-5B36-4780-811A-8A70280D4FDC}" srcId="{FC420B65-C9EB-4CE7-B025-BE5F4D65DCD9}" destId="{263CBB2F-B6C1-4116-8F62-16322D2592E3}" srcOrd="1" destOrd="0" parTransId="{A3494515-2C2C-4881-A642-C46444F1EAE9}" sibTransId="{39EE051D-B308-4E7E-8F5D-28F11E96F0C1}"/>
    <dgm:cxn modelId="{9A4DCBDE-698F-8541-93F5-B7F201F87231}" type="presOf" srcId="{938791B4-7CD9-7448-9626-9E25DE7B6E52}" destId="{AE7C3038-04E5-4F46-AC87-7C2CC837BFF9}" srcOrd="0" destOrd="0" presId="urn:microsoft.com/office/officeart/2005/8/layout/cycle6"/>
    <dgm:cxn modelId="{C86B4473-9329-CF4B-B4CD-2377DD0B0CAD}" type="presOf" srcId="{B2B0E6AC-E54F-4441-AA2F-4AFA269927BB}" destId="{7A099176-B5EB-814B-8112-B547AC795D2F}" srcOrd="0" destOrd="0" presId="urn:microsoft.com/office/officeart/2005/8/layout/cycle6"/>
    <dgm:cxn modelId="{8B4C2BB4-2A20-4C4D-87E5-D97D61244F8B}" type="presOf" srcId="{EBD0868B-520B-485C-8FF9-941B32F91282}" destId="{75D9B009-A4DB-4B46-903D-0480BB31F569}" srcOrd="0" destOrd="0" presId="urn:microsoft.com/office/officeart/2005/8/layout/cycle6"/>
    <dgm:cxn modelId="{7CFB402F-3469-7A4D-A173-27637061EC8B}" type="presOf" srcId="{EDFDD398-E969-1644-B1BD-FA3B81CA9F8F}" destId="{183850CC-62A0-DB41-AC72-51F5EAEBEA4D}" srcOrd="0" destOrd="0" presId="urn:microsoft.com/office/officeart/2005/8/layout/cycle6"/>
    <dgm:cxn modelId="{EC838132-2EA9-4B4F-85E4-AB27A119C462}" type="presOf" srcId="{7D8F0570-5F9C-6C49-B161-DAE85485335A}" destId="{79A9153B-65EF-7A4A-882D-A1C10CA2768D}" srcOrd="0" destOrd="0" presId="urn:microsoft.com/office/officeart/2005/8/layout/cycle6"/>
    <dgm:cxn modelId="{DD2246F5-B1B7-9846-A297-0167D18120D4}" type="presOf" srcId="{263CBB2F-B6C1-4116-8F62-16322D2592E3}" destId="{865909A0-A4A4-D14C-9A3A-EC889AC72F1E}" srcOrd="0" destOrd="0" presId="urn:microsoft.com/office/officeart/2005/8/layout/cycle6"/>
    <dgm:cxn modelId="{F924F5A6-6434-2146-8143-E33FE1DB1D54}" type="presOf" srcId="{9A6DFF85-3613-3C41-A321-EF0CB33706E1}" destId="{D83A7063-C30B-F64A-8ADA-A7FDABB5A42F}" srcOrd="0" destOrd="0" presId="urn:microsoft.com/office/officeart/2005/8/layout/cycle6"/>
    <dgm:cxn modelId="{3AC95C51-430F-0540-AABF-ECC133C8C996}" type="presOf" srcId="{29F6F676-E85E-7948-9192-0491AAD7489F}" destId="{06E956CF-6324-1547-ACC9-D0A35218C883}" srcOrd="0" destOrd="0" presId="urn:microsoft.com/office/officeart/2005/8/layout/cycle6"/>
    <dgm:cxn modelId="{64457204-F553-447C-9907-78E073C90A9D}" srcId="{FC420B65-C9EB-4CE7-B025-BE5F4D65DCD9}" destId="{B2B0E6AC-E54F-4441-AA2F-4AFA269927BB}" srcOrd="5" destOrd="0" parTransId="{78D11B68-E2A7-448C-80F0-C724B7B887D4}" sibTransId="{3F1E06D8-E7FA-4C40-AEDB-A75CE3DF508F}"/>
    <dgm:cxn modelId="{3594AA73-A611-4840-9FE2-2170BD5DEAA9}" type="presOf" srcId="{55DC074C-F456-7C43-A991-F6E153299B16}" destId="{29AC8555-CDAB-CD4F-A1AE-24CF16B15F28}" srcOrd="0" destOrd="0" presId="urn:microsoft.com/office/officeart/2005/8/layout/cycle6"/>
    <dgm:cxn modelId="{CF731E52-A3E9-48A7-B599-AB2D676426A7}" srcId="{FC420B65-C9EB-4CE7-B025-BE5F4D65DCD9}" destId="{1C471CC6-ED1E-4F36-93D3-6EE4460C95FA}" srcOrd="2" destOrd="0" parTransId="{5B067D9E-8690-411D-A5D3-82BCCC58C836}" sibTransId="{EBD0868B-520B-485C-8FF9-941B32F91282}"/>
    <dgm:cxn modelId="{2797AB53-811E-5D47-B816-B8D91616A71E}" type="presOf" srcId="{3F1E06D8-E7FA-4C40-AEDB-A75CE3DF508F}" destId="{2C985F18-E324-0544-A20D-887BCFD887EA}" srcOrd="0" destOrd="0" presId="urn:microsoft.com/office/officeart/2005/8/layout/cycle6"/>
    <dgm:cxn modelId="{6EF4DAA2-A1BA-DB42-97F2-4AAD920E9EC2}" type="presOf" srcId="{E448DA5C-49C5-A848-9407-D4E44C4E25C1}" destId="{AFAE0027-D6BB-4C4C-B800-AFCCF4E881F3}" srcOrd="0" destOrd="0" presId="urn:microsoft.com/office/officeart/2005/8/layout/cycle6"/>
    <dgm:cxn modelId="{DE2F16FB-3E4A-9A4D-BC13-D9F13451AA1B}" type="presOf" srcId="{39EE051D-B308-4E7E-8F5D-28F11E96F0C1}" destId="{B257AB8A-E9F2-434F-B4AF-02B4E09F2505}" srcOrd="0" destOrd="0" presId="urn:microsoft.com/office/officeart/2005/8/layout/cycle6"/>
    <dgm:cxn modelId="{B282DB5C-6032-DD48-92B1-A9772C811A1D}" srcId="{FC420B65-C9EB-4CE7-B025-BE5F4D65DCD9}" destId="{082011FB-FB1F-F74F-8799-145480FE2DE3}" srcOrd="6" destOrd="0" parTransId="{38662AE9-2A74-7D41-A01A-E3E8808B3D88}" sibTransId="{29F6F676-E85E-7948-9192-0491AAD7489F}"/>
    <dgm:cxn modelId="{40A27307-AD4A-E54F-8E90-56EF88C1DC6A}" type="presOf" srcId="{FC420B65-C9EB-4CE7-B025-BE5F4D65DCD9}" destId="{1FE460B6-2FA2-094B-BF59-B6726DDCD11A}" srcOrd="0" destOrd="0" presId="urn:microsoft.com/office/officeart/2005/8/layout/cycle6"/>
    <dgm:cxn modelId="{93EF5EC0-242B-9043-86A1-E2EFF11C3A14}" srcId="{FC420B65-C9EB-4CE7-B025-BE5F4D65DCD9}" destId="{9A6DFF85-3613-3C41-A321-EF0CB33706E1}" srcOrd="0" destOrd="0" parTransId="{012CED19-805A-B546-9B9B-9DEEAFE023F7}" sibTransId="{E448DA5C-49C5-A848-9407-D4E44C4E25C1}"/>
    <dgm:cxn modelId="{F087634B-3397-EC4B-8CBB-5DC3A28C48B9}" type="presParOf" srcId="{1FE460B6-2FA2-094B-BF59-B6726DDCD11A}" destId="{D83A7063-C30B-F64A-8ADA-A7FDABB5A42F}" srcOrd="0" destOrd="0" presId="urn:microsoft.com/office/officeart/2005/8/layout/cycle6"/>
    <dgm:cxn modelId="{5947F496-9F56-694F-A2DC-DAE63959B2FD}" type="presParOf" srcId="{1FE460B6-2FA2-094B-BF59-B6726DDCD11A}" destId="{00195B55-4937-F448-A5DA-8BB45753BB7F}" srcOrd="1" destOrd="0" presId="urn:microsoft.com/office/officeart/2005/8/layout/cycle6"/>
    <dgm:cxn modelId="{ABEB6BFE-342D-EE45-B459-13A36CC38EEE}" type="presParOf" srcId="{1FE460B6-2FA2-094B-BF59-B6726DDCD11A}" destId="{AFAE0027-D6BB-4C4C-B800-AFCCF4E881F3}" srcOrd="2" destOrd="0" presId="urn:microsoft.com/office/officeart/2005/8/layout/cycle6"/>
    <dgm:cxn modelId="{4D507142-9D99-4543-9117-F7F887334828}" type="presParOf" srcId="{1FE460B6-2FA2-094B-BF59-B6726DDCD11A}" destId="{865909A0-A4A4-D14C-9A3A-EC889AC72F1E}" srcOrd="3" destOrd="0" presId="urn:microsoft.com/office/officeart/2005/8/layout/cycle6"/>
    <dgm:cxn modelId="{7EE89DC5-0EEB-C14C-9D38-FBC473CE1386}" type="presParOf" srcId="{1FE460B6-2FA2-094B-BF59-B6726DDCD11A}" destId="{63D7AA0E-6C81-EC43-B3A8-DB89521C600F}" srcOrd="4" destOrd="0" presId="urn:microsoft.com/office/officeart/2005/8/layout/cycle6"/>
    <dgm:cxn modelId="{3060B7A0-2153-954F-A113-F4846DEF38B5}" type="presParOf" srcId="{1FE460B6-2FA2-094B-BF59-B6726DDCD11A}" destId="{B257AB8A-E9F2-434F-B4AF-02B4E09F2505}" srcOrd="5" destOrd="0" presId="urn:microsoft.com/office/officeart/2005/8/layout/cycle6"/>
    <dgm:cxn modelId="{BBF65A47-4244-0A4B-A26F-47235B8FC741}" type="presParOf" srcId="{1FE460B6-2FA2-094B-BF59-B6726DDCD11A}" destId="{57CD3DA1-BC48-5F4D-A9A5-B01E437C3EA7}" srcOrd="6" destOrd="0" presId="urn:microsoft.com/office/officeart/2005/8/layout/cycle6"/>
    <dgm:cxn modelId="{120C24F3-83CB-5844-AFFD-5E6BC7627027}" type="presParOf" srcId="{1FE460B6-2FA2-094B-BF59-B6726DDCD11A}" destId="{0C33718E-58F3-6B48-B870-609180591FC4}" srcOrd="7" destOrd="0" presId="urn:microsoft.com/office/officeart/2005/8/layout/cycle6"/>
    <dgm:cxn modelId="{DC7B088F-8287-6946-AC34-1F93EE2062C0}" type="presParOf" srcId="{1FE460B6-2FA2-094B-BF59-B6726DDCD11A}" destId="{75D9B009-A4DB-4B46-903D-0480BB31F569}" srcOrd="8" destOrd="0" presId="urn:microsoft.com/office/officeart/2005/8/layout/cycle6"/>
    <dgm:cxn modelId="{3F1CE6D3-8ADD-684E-B35B-1CC03F5A5946}" type="presParOf" srcId="{1FE460B6-2FA2-094B-BF59-B6726DDCD11A}" destId="{AE7C3038-04E5-4F46-AC87-7C2CC837BFF9}" srcOrd="9" destOrd="0" presId="urn:microsoft.com/office/officeart/2005/8/layout/cycle6"/>
    <dgm:cxn modelId="{7A934A7E-DE75-054B-B09F-CCA07B84A69E}" type="presParOf" srcId="{1FE460B6-2FA2-094B-BF59-B6726DDCD11A}" destId="{1A417EFC-6579-B148-9D5A-EE32539131DF}" srcOrd="10" destOrd="0" presId="urn:microsoft.com/office/officeart/2005/8/layout/cycle6"/>
    <dgm:cxn modelId="{1D14C942-3000-1A4D-89D7-0911A6853755}" type="presParOf" srcId="{1FE460B6-2FA2-094B-BF59-B6726DDCD11A}" destId="{29AC8555-CDAB-CD4F-A1AE-24CF16B15F28}" srcOrd="11" destOrd="0" presId="urn:microsoft.com/office/officeart/2005/8/layout/cycle6"/>
    <dgm:cxn modelId="{383D21DB-FC56-8C47-AFF0-F00E049B09B2}" type="presParOf" srcId="{1FE460B6-2FA2-094B-BF59-B6726DDCD11A}" destId="{183850CC-62A0-DB41-AC72-51F5EAEBEA4D}" srcOrd="12" destOrd="0" presId="urn:microsoft.com/office/officeart/2005/8/layout/cycle6"/>
    <dgm:cxn modelId="{7F408E56-5F2B-EA41-BA0F-8F4BAF4D2CB7}" type="presParOf" srcId="{1FE460B6-2FA2-094B-BF59-B6726DDCD11A}" destId="{5690C053-D963-2847-8FBE-119514475F07}" srcOrd="13" destOrd="0" presId="urn:microsoft.com/office/officeart/2005/8/layout/cycle6"/>
    <dgm:cxn modelId="{7BB0CEAB-B1FF-E344-9FFA-2671CDBF2247}" type="presParOf" srcId="{1FE460B6-2FA2-094B-BF59-B6726DDCD11A}" destId="{79A9153B-65EF-7A4A-882D-A1C10CA2768D}" srcOrd="14" destOrd="0" presId="urn:microsoft.com/office/officeart/2005/8/layout/cycle6"/>
    <dgm:cxn modelId="{37F5EA6C-10DB-FD4D-94C8-88574A9E4EE9}" type="presParOf" srcId="{1FE460B6-2FA2-094B-BF59-B6726DDCD11A}" destId="{7A099176-B5EB-814B-8112-B547AC795D2F}" srcOrd="15" destOrd="0" presId="urn:microsoft.com/office/officeart/2005/8/layout/cycle6"/>
    <dgm:cxn modelId="{AB836FA5-26B2-4D4E-A602-8FE49BCD08FF}" type="presParOf" srcId="{1FE460B6-2FA2-094B-BF59-B6726DDCD11A}" destId="{4037446B-6702-5747-A013-E11617711CCE}" srcOrd="16" destOrd="0" presId="urn:microsoft.com/office/officeart/2005/8/layout/cycle6"/>
    <dgm:cxn modelId="{D018BE91-69BB-3443-AC3D-AB072CAECCCD}" type="presParOf" srcId="{1FE460B6-2FA2-094B-BF59-B6726DDCD11A}" destId="{2C985F18-E324-0544-A20D-887BCFD887EA}" srcOrd="17" destOrd="0" presId="urn:microsoft.com/office/officeart/2005/8/layout/cycle6"/>
    <dgm:cxn modelId="{C6C617FF-888C-B84B-B80E-EB90E9A7C64D}" type="presParOf" srcId="{1FE460B6-2FA2-094B-BF59-B6726DDCD11A}" destId="{B6F22409-6B51-DB48-B309-0BEDD40F72C9}" srcOrd="18" destOrd="0" presId="urn:microsoft.com/office/officeart/2005/8/layout/cycle6"/>
    <dgm:cxn modelId="{A06CBC7B-A3EF-0D4E-865E-C6035BAEF955}" type="presParOf" srcId="{1FE460B6-2FA2-094B-BF59-B6726DDCD11A}" destId="{5790F36F-D655-6F4F-9A9D-EB91C3BCEB42}" srcOrd="19" destOrd="0" presId="urn:microsoft.com/office/officeart/2005/8/layout/cycle6"/>
    <dgm:cxn modelId="{2A40C515-20B3-734C-84D6-7C83411B456D}" type="presParOf" srcId="{1FE460B6-2FA2-094B-BF59-B6726DDCD11A}" destId="{06E956CF-6324-1547-ACC9-D0A35218C883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420B65-C9EB-4CE7-B025-BE5F4D65DCD9}" type="doc">
      <dgm:prSet loTypeId="urn:microsoft.com/office/officeart/2005/8/layout/matrix3" loCatId="process" qsTypeId="urn:microsoft.com/office/officeart/2005/8/quickstyle/simple1" qsCatId="simple" csTypeId="urn:microsoft.com/office/officeart/2005/8/colors/accent1_2" csCatId="accent1" phldr="1"/>
      <dgm:spPr/>
    </dgm:pt>
    <dgm:pt modelId="{EB599BED-7B5F-4F7A-B881-7DCB94C178BA}">
      <dgm:prSet phldrT="[Texto]" custT="1"/>
      <dgm:spPr>
        <a:solidFill>
          <a:srgbClr val="D99694"/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 lIns="0" tIns="0" rIns="0" bIns="0"/>
        <a:lstStyle/>
        <a:p>
          <a:r>
            <a:rPr lang="en-GB" sz="1200" noProof="0" dirty="0" smtClean="0">
              <a:solidFill>
                <a:schemeClr val="tx1"/>
              </a:solidFill>
            </a:rPr>
            <a:t>AUGE programme</a:t>
          </a:r>
        </a:p>
      </dgm:t>
    </dgm:pt>
    <dgm:pt modelId="{D4CD09BB-9172-4B5E-945D-A5789F5E89B2}" type="parTrans" cxnId="{0A128DAB-FCD5-41D0-8AF3-5CA11A4FCA17}">
      <dgm:prSet/>
      <dgm:spPr/>
      <dgm:t>
        <a:bodyPr/>
        <a:lstStyle/>
        <a:p>
          <a:endParaRPr lang="en-GB" sz="2000" noProof="0"/>
        </a:p>
      </dgm:t>
    </dgm:pt>
    <dgm:pt modelId="{9A8EE831-1699-4EE1-9350-79067EE53376}" type="sibTrans" cxnId="{0A128DAB-FCD5-41D0-8AF3-5CA11A4FCA17}">
      <dgm:prSet/>
      <dgm:spPr/>
      <dgm:t>
        <a:bodyPr/>
        <a:lstStyle/>
        <a:p>
          <a:endParaRPr lang="en-GB" sz="2000" noProof="0"/>
        </a:p>
      </dgm:t>
    </dgm:pt>
    <dgm:pt modelId="{B2B0E6AC-E54F-4441-AA2F-4AFA269927BB}">
      <dgm:prSet phldrT="[Texto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 lIns="0" tIns="0" rIns="0" bIns="0"/>
        <a:lstStyle/>
        <a:p>
          <a:r>
            <a:rPr lang="en-GB" sz="1200" noProof="0" dirty="0" smtClean="0">
              <a:solidFill>
                <a:schemeClr val="tx1"/>
              </a:solidFill>
            </a:rPr>
            <a:t>Prevention and promotion </a:t>
          </a:r>
        </a:p>
        <a:p>
          <a:r>
            <a:rPr lang="en-GB" sz="1200" noProof="0" dirty="0" smtClean="0">
              <a:solidFill>
                <a:schemeClr val="tx1"/>
              </a:solidFill>
            </a:rPr>
            <a:t>programmes</a:t>
          </a:r>
        </a:p>
      </dgm:t>
    </dgm:pt>
    <dgm:pt modelId="{78D11B68-E2A7-448C-80F0-C724B7B887D4}" type="parTrans" cxnId="{64457204-F553-447C-9907-78E073C90A9D}">
      <dgm:prSet/>
      <dgm:spPr/>
      <dgm:t>
        <a:bodyPr/>
        <a:lstStyle/>
        <a:p>
          <a:endParaRPr lang="en-GB" sz="2000" noProof="0"/>
        </a:p>
      </dgm:t>
    </dgm:pt>
    <dgm:pt modelId="{3F1E06D8-E7FA-4C40-AEDB-A75CE3DF508F}" type="sibTrans" cxnId="{64457204-F553-447C-9907-78E073C90A9D}">
      <dgm:prSet/>
      <dgm:spPr/>
      <dgm:t>
        <a:bodyPr/>
        <a:lstStyle/>
        <a:p>
          <a:endParaRPr lang="en-GB" sz="2000" noProof="0"/>
        </a:p>
      </dgm:t>
    </dgm:pt>
    <dgm:pt modelId="{AF1E0713-99D8-4A62-9498-1897C4E81D0B}">
      <dgm:prSet phldrT="[Texto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 lIns="0" tIns="0" rIns="0" bIns="0"/>
        <a:lstStyle/>
        <a:p>
          <a:r>
            <a:rPr lang="en-GB" sz="1200" noProof="0" dirty="0" smtClean="0">
              <a:solidFill>
                <a:srgbClr val="000000"/>
              </a:solidFill>
            </a:rPr>
            <a:t>National Immunisation Programme </a:t>
          </a:r>
        </a:p>
      </dgm:t>
    </dgm:pt>
    <dgm:pt modelId="{602B7D78-37C0-4473-920F-F21D4F59BD7F}" type="parTrans" cxnId="{3D59C7AD-5301-48A3-B882-EF8BE5F5FBD9}">
      <dgm:prSet/>
      <dgm:spPr/>
      <dgm:t>
        <a:bodyPr/>
        <a:lstStyle/>
        <a:p>
          <a:endParaRPr lang="en-GB" sz="2000" noProof="0"/>
        </a:p>
      </dgm:t>
    </dgm:pt>
    <dgm:pt modelId="{9FF47631-F8F9-4552-92D7-B69BD0A8A482}" type="sibTrans" cxnId="{3D59C7AD-5301-48A3-B882-EF8BE5F5FBD9}">
      <dgm:prSet/>
      <dgm:spPr/>
      <dgm:t>
        <a:bodyPr/>
        <a:lstStyle/>
        <a:p>
          <a:endParaRPr lang="en-GB" sz="2000" noProof="0"/>
        </a:p>
      </dgm:t>
    </dgm:pt>
    <dgm:pt modelId="{39215614-5878-4827-A7F2-86A8CDBD3615}">
      <dgm:prSet phldrT="[Texto]" custT="1"/>
      <dgm:spPr>
        <a:solidFill>
          <a:srgbClr val="D99694"/>
        </a:solidFill>
        <a:ln>
          <a:solidFill>
            <a:schemeClr val="accent1"/>
          </a:solidFill>
        </a:ln>
      </dgm:spPr>
      <dgm:t>
        <a:bodyPr lIns="0" tIns="0" rIns="0" bIns="0"/>
        <a:lstStyle/>
        <a:p>
          <a:r>
            <a:rPr lang="en-GB" sz="1200" noProof="0" dirty="0" smtClean="0">
              <a:solidFill>
                <a:schemeClr val="tx1"/>
              </a:solidFill>
            </a:rPr>
            <a:t>New Fund for high cost treatments</a:t>
          </a:r>
          <a:endParaRPr lang="en-GB" sz="1200" noProof="0" dirty="0">
            <a:solidFill>
              <a:schemeClr val="tx1"/>
            </a:solidFill>
          </a:endParaRPr>
        </a:p>
      </dgm:t>
    </dgm:pt>
    <dgm:pt modelId="{07D5A02B-58A4-4043-8A87-58F91326A1EC}" type="parTrans" cxnId="{2C597AFB-CD0D-4999-8254-95315EEC1E3D}">
      <dgm:prSet/>
      <dgm:spPr/>
      <dgm:t>
        <a:bodyPr/>
        <a:lstStyle/>
        <a:p>
          <a:endParaRPr lang="en-GB" sz="2000" noProof="0"/>
        </a:p>
      </dgm:t>
    </dgm:pt>
    <dgm:pt modelId="{2BA0F389-E839-44F2-812D-AC1DE2674401}" type="sibTrans" cxnId="{2C597AFB-CD0D-4999-8254-95315EEC1E3D}">
      <dgm:prSet/>
      <dgm:spPr/>
      <dgm:t>
        <a:bodyPr/>
        <a:lstStyle/>
        <a:p>
          <a:endParaRPr lang="en-GB" sz="2000" noProof="0"/>
        </a:p>
      </dgm:t>
    </dgm:pt>
    <dgm:pt modelId="{42347E72-0476-A946-873A-2027FA396F28}" type="pres">
      <dgm:prSet presAssocID="{FC420B65-C9EB-4CE7-B025-BE5F4D65DCD9}" presName="matrix" presStyleCnt="0">
        <dgm:presLayoutVars>
          <dgm:chMax val="1"/>
          <dgm:dir/>
          <dgm:resizeHandles val="exact"/>
        </dgm:presLayoutVars>
      </dgm:prSet>
      <dgm:spPr/>
    </dgm:pt>
    <dgm:pt modelId="{0CCA3DDE-ED58-2546-991F-B28DB0F089AD}" type="pres">
      <dgm:prSet presAssocID="{FC420B65-C9EB-4CE7-B025-BE5F4D65DCD9}" presName="diamond" presStyleLbl="bgShp" presStyleIdx="0" presStyleCnt="1" custLinFactNeighborY="314"/>
      <dgm:spPr/>
    </dgm:pt>
    <dgm:pt modelId="{33133FCE-5727-2040-8903-7A117487E210}" type="pres">
      <dgm:prSet presAssocID="{FC420B65-C9EB-4CE7-B025-BE5F4D65DCD9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5B168B9-F40A-0641-BD2A-31EF2636456C}" type="pres">
      <dgm:prSet presAssocID="{FC420B65-C9EB-4CE7-B025-BE5F4D65DCD9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91DD2F0-0BD8-4A48-82F6-4C28083CD654}" type="pres">
      <dgm:prSet presAssocID="{FC420B65-C9EB-4CE7-B025-BE5F4D65DCD9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59234A-BA4E-7546-BD33-1053F4757E5B}" type="pres">
      <dgm:prSet presAssocID="{FC420B65-C9EB-4CE7-B025-BE5F4D65DCD9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A128DAB-FCD5-41D0-8AF3-5CA11A4FCA17}" srcId="{FC420B65-C9EB-4CE7-B025-BE5F4D65DCD9}" destId="{EB599BED-7B5F-4F7A-B881-7DCB94C178BA}" srcOrd="0" destOrd="0" parTransId="{D4CD09BB-9172-4B5E-945D-A5789F5E89B2}" sibTransId="{9A8EE831-1699-4EE1-9350-79067EE53376}"/>
    <dgm:cxn modelId="{2DE5481D-E9B3-4B47-B1E9-9E1C37B0AFCE}" type="presOf" srcId="{EB599BED-7B5F-4F7A-B881-7DCB94C178BA}" destId="{33133FCE-5727-2040-8903-7A117487E210}" srcOrd="0" destOrd="0" presId="urn:microsoft.com/office/officeart/2005/8/layout/matrix3"/>
    <dgm:cxn modelId="{1E936577-60D6-7544-83C4-DEFFAE46B714}" type="presOf" srcId="{B2B0E6AC-E54F-4441-AA2F-4AFA269927BB}" destId="{C91DD2F0-0BD8-4A48-82F6-4C28083CD654}" srcOrd="0" destOrd="0" presId="urn:microsoft.com/office/officeart/2005/8/layout/matrix3"/>
    <dgm:cxn modelId="{1D2B80B2-F567-AF46-BF71-77B8323011EA}" type="presOf" srcId="{AF1E0713-99D8-4A62-9498-1897C4E81D0B}" destId="{D5B168B9-F40A-0641-BD2A-31EF2636456C}" srcOrd="0" destOrd="0" presId="urn:microsoft.com/office/officeart/2005/8/layout/matrix3"/>
    <dgm:cxn modelId="{3D59C7AD-5301-48A3-B882-EF8BE5F5FBD9}" srcId="{FC420B65-C9EB-4CE7-B025-BE5F4D65DCD9}" destId="{AF1E0713-99D8-4A62-9498-1897C4E81D0B}" srcOrd="1" destOrd="0" parTransId="{602B7D78-37C0-4473-920F-F21D4F59BD7F}" sibTransId="{9FF47631-F8F9-4552-92D7-B69BD0A8A482}"/>
    <dgm:cxn modelId="{569F9AC3-067E-5F4A-887E-DFBCF1BE7730}" type="presOf" srcId="{FC420B65-C9EB-4CE7-B025-BE5F4D65DCD9}" destId="{42347E72-0476-A946-873A-2027FA396F28}" srcOrd="0" destOrd="0" presId="urn:microsoft.com/office/officeart/2005/8/layout/matrix3"/>
    <dgm:cxn modelId="{2C597AFB-CD0D-4999-8254-95315EEC1E3D}" srcId="{FC420B65-C9EB-4CE7-B025-BE5F4D65DCD9}" destId="{39215614-5878-4827-A7F2-86A8CDBD3615}" srcOrd="3" destOrd="0" parTransId="{07D5A02B-58A4-4043-8A87-58F91326A1EC}" sibTransId="{2BA0F389-E839-44F2-812D-AC1DE2674401}"/>
    <dgm:cxn modelId="{394F92D9-5703-7643-A07D-4B6A2F65E1B8}" type="presOf" srcId="{39215614-5878-4827-A7F2-86A8CDBD3615}" destId="{E759234A-BA4E-7546-BD33-1053F4757E5B}" srcOrd="0" destOrd="0" presId="urn:microsoft.com/office/officeart/2005/8/layout/matrix3"/>
    <dgm:cxn modelId="{64457204-F553-447C-9907-78E073C90A9D}" srcId="{FC420B65-C9EB-4CE7-B025-BE5F4D65DCD9}" destId="{B2B0E6AC-E54F-4441-AA2F-4AFA269927BB}" srcOrd="2" destOrd="0" parTransId="{78D11B68-E2A7-448C-80F0-C724B7B887D4}" sibTransId="{3F1E06D8-E7FA-4C40-AEDB-A75CE3DF508F}"/>
    <dgm:cxn modelId="{87D8A56D-7DB7-894E-8152-6FA015270CC0}" type="presParOf" srcId="{42347E72-0476-A946-873A-2027FA396F28}" destId="{0CCA3DDE-ED58-2546-991F-B28DB0F089AD}" srcOrd="0" destOrd="0" presId="urn:microsoft.com/office/officeart/2005/8/layout/matrix3"/>
    <dgm:cxn modelId="{F70E529D-EC8D-6247-8F31-9F6D52681735}" type="presParOf" srcId="{42347E72-0476-A946-873A-2027FA396F28}" destId="{33133FCE-5727-2040-8903-7A117487E210}" srcOrd="1" destOrd="0" presId="urn:microsoft.com/office/officeart/2005/8/layout/matrix3"/>
    <dgm:cxn modelId="{D785B3C4-38DD-C743-9215-28674898CC47}" type="presParOf" srcId="{42347E72-0476-A946-873A-2027FA396F28}" destId="{D5B168B9-F40A-0641-BD2A-31EF2636456C}" srcOrd="2" destOrd="0" presId="urn:microsoft.com/office/officeart/2005/8/layout/matrix3"/>
    <dgm:cxn modelId="{EAA16C04-3E2B-014B-93AB-E73DC709AE1D}" type="presParOf" srcId="{42347E72-0476-A946-873A-2027FA396F28}" destId="{C91DD2F0-0BD8-4A48-82F6-4C28083CD654}" srcOrd="3" destOrd="0" presId="urn:microsoft.com/office/officeart/2005/8/layout/matrix3"/>
    <dgm:cxn modelId="{6DCD9165-8924-954F-8308-7601BD477BD1}" type="presParOf" srcId="{42347E72-0476-A946-873A-2027FA396F28}" destId="{E759234A-BA4E-7546-BD33-1053F4757E5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A25C98-D14E-5D47-A66F-1959C402431C}" type="doc">
      <dgm:prSet loTypeId="urn:microsoft.com/office/officeart/2008/layout/TitlePictureLineup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7831F06-EFD7-2F4F-AE43-CF31C14764D3}">
      <dgm:prSet phldrT="[Texto]" custT="1"/>
      <dgm:spPr/>
      <dgm:t>
        <a:bodyPr/>
        <a:lstStyle/>
        <a:p>
          <a:r>
            <a:rPr lang="en-AU" sz="1800" noProof="0" smtClean="0">
              <a:solidFill>
                <a:srgbClr val="FFFFFF"/>
              </a:solidFill>
            </a:rPr>
            <a:t>Principles</a:t>
          </a:r>
          <a:endParaRPr lang="en-AU" sz="1800" noProof="0">
            <a:solidFill>
              <a:srgbClr val="FFFFFF"/>
            </a:solidFill>
          </a:endParaRPr>
        </a:p>
      </dgm:t>
    </dgm:pt>
    <dgm:pt modelId="{B4DCA205-922E-F644-BDB4-7767B4CC7A42}" type="parTrans" cxnId="{9729ED48-742D-BB43-8252-36BB0F6B59E8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4629CC05-BC35-FF49-AF6D-08AA050A56FE}" type="sibTrans" cxnId="{9729ED48-742D-BB43-8252-36BB0F6B59E8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E021B976-6A21-5848-8352-22C35794BC4F}">
      <dgm:prSet phldrT="[Texto]" custT="1"/>
      <dgm:spPr/>
      <dgm:t>
        <a:bodyPr/>
        <a:lstStyle/>
        <a:p>
          <a:r>
            <a:rPr lang="en-AU" sz="1800" noProof="0" smtClean="0">
              <a:solidFill>
                <a:srgbClr val="558ED5"/>
              </a:solidFill>
            </a:rPr>
            <a:t>Independence</a:t>
          </a:r>
          <a:endParaRPr lang="en-AU" sz="1800" noProof="0">
            <a:solidFill>
              <a:srgbClr val="558ED5"/>
            </a:solidFill>
          </a:endParaRPr>
        </a:p>
      </dgm:t>
    </dgm:pt>
    <dgm:pt modelId="{7F817A5F-8871-C749-8D65-0D683EC80162}" type="parTrans" cxnId="{D221F00F-A9F3-0D42-8710-8823DCFA61C8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A67E52EA-0AEF-4148-923D-8B854BC39A05}" type="sibTrans" cxnId="{D221F00F-A9F3-0D42-8710-8823DCFA61C8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4C941CB8-A0C7-C843-9ADB-AF6CFA0B6D55}">
      <dgm:prSet phldrT="[Texto]" custT="1"/>
      <dgm:spPr/>
      <dgm:t>
        <a:bodyPr/>
        <a:lstStyle/>
        <a:p>
          <a:r>
            <a:rPr lang="en-AU" sz="1800" noProof="0" dirty="0" smtClean="0">
              <a:solidFill>
                <a:srgbClr val="FFFFFF"/>
              </a:solidFill>
            </a:rPr>
            <a:t>Roadmap</a:t>
          </a:r>
          <a:endParaRPr lang="en-AU" sz="1800" noProof="0" dirty="0">
            <a:solidFill>
              <a:srgbClr val="FFFFFF"/>
            </a:solidFill>
          </a:endParaRPr>
        </a:p>
      </dgm:t>
    </dgm:pt>
    <dgm:pt modelId="{0B185527-8D6A-7A4E-A69D-9C522EEDD936}" type="parTrans" cxnId="{2A4F9DF2-C6DA-9949-B115-079CF3CA5A4C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A366E9EA-31D4-DF48-8723-78A5442580F2}" type="sibTrans" cxnId="{2A4F9DF2-C6DA-9949-B115-079CF3CA5A4C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914609BE-4A89-DE41-A240-1EC00A451231}">
      <dgm:prSet phldrT="[Texto]" custT="1"/>
      <dgm:spPr/>
      <dgm:t>
        <a:bodyPr/>
        <a:lstStyle/>
        <a:p>
          <a:r>
            <a:rPr lang="en-AU" sz="1800" noProof="0" smtClean="0">
              <a:solidFill>
                <a:srgbClr val="558ED5"/>
              </a:solidFill>
            </a:rPr>
            <a:t>Capacity building</a:t>
          </a:r>
          <a:endParaRPr lang="en-AU" sz="1800" noProof="0">
            <a:solidFill>
              <a:srgbClr val="558ED5"/>
            </a:solidFill>
          </a:endParaRPr>
        </a:p>
      </dgm:t>
    </dgm:pt>
    <dgm:pt modelId="{B205C857-5496-534F-97C8-D03A22B7E8BC}" type="parTrans" cxnId="{4AE48EA4-ADB3-2747-9A77-7D86B94C2268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7C7C5A74-A35F-4945-BDDF-EB22812F4831}" type="sibTrans" cxnId="{4AE48EA4-ADB3-2747-9A77-7D86B94C2268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5AA9EEB1-6361-C64D-B578-401D10E6F00B}">
      <dgm:prSet phldrT="[Texto]" custT="1"/>
      <dgm:spPr/>
      <dgm:t>
        <a:bodyPr/>
        <a:lstStyle/>
        <a:p>
          <a:r>
            <a:rPr lang="en-AU" sz="1800" noProof="0" smtClean="0">
              <a:solidFill>
                <a:srgbClr val="FFFFFF"/>
              </a:solidFill>
            </a:rPr>
            <a:t>Institutionalization</a:t>
          </a:r>
          <a:endParaRPr lang="en-AU" sz="1800" noProof="0">
            <a:solidFill>
              <a:srgbClr val="FFFFFF"/>
            </a:solidFill>
          </a:endParaRPr>
        </a:p>
      </dgm:t>
    </dgm:pt>
    <dgm:pt modelId="{01C14DA9-FBFD-CA48-AE8F-D09ADAE716CA}" type="parTrans" cxnId="{F88402C2-2EFD-6E4C-891E-B053F3274289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07CB6107-3A0D-D54C-947F-07C254F8BB90}" type="sibTrans" cxnId="{F88402C2-2EFD-6E4C-891E-B053F3274289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0D6B9588-E6BB-7249-A356-D34A96CBFF75}">
      <dgm:prSet phldrT="[Texto]" custT="1"/>
      <dgm:spPr/>
      <dgm:t>
        <a:bodyPr/>
        <a:lstStyle/>
        <a:p>
          <a:r>
            <a:rPr lang="en-AU" sz="1800" noProof="0" smtClean="0">
              <a:solidFill>
                <a:srgbClr val="558ED5"/>
              </a:solidFill>
            </a:rPr>
            <a:t>Independent institution </a:t>
          </a:r>
          <a:endParaRPr lang="en-AU" sz="1800" noProof="0">
            <a:solidFill>
              <a:srgbClr val="558ED5"/>
            </a:solidFill>
          </a:endParaRPr>
        </a:p>
      </dgm:t>
    </dgm:pt>
    <dgm:pt modelId="{A46CD072-AA99-5043-A6EE-B8FBC4244434}" type="parTrans" cxnId="{DA92D60E-8643-9949-8E51-552C848337C3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BCE69D06-07D6-8245-8ECB-856FAD493538}" type="sibTrans" cxnId="{DA92D60E-8643-9949-8E51-552C848337C3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FA893312-6665-504C-BD1C-AA83002CE705}">
      <dgm:prSet phldrT="[Texto]" custT="1"/>
      <dgm:spPr/>
      <dgm:t>
        <a:bodyPr/>
        <a:lstStyle/>
        <a:p>
          <a:r>
            <a:rPr lang="en-AU" sz="1800" noProof="0" smtClean="0">
              <a:solidFill>
                <a:srgbClr val="558ED5"/>
              </a:solidFill>
            </a:rPr>
            <a:t>Transparency</a:t>
          </a:r>
          <a:endParaRPr lang="en-AU" sz="1800" noProof="0">
            <a:solidFill>
              <a:srgbClr val="558ED5"/>
            </a:solidFill>
          </a:endParaRPr>
        </a:p>
      </dgm:t>
    </dgm:pt>
    <dgm:pt modelId="{4BC2976E-C227-4541-8421-E1DDC816E74A}" type="parTrans" cxnId="{C5AF208D-AFF5-8C4B-BA42-03DD6A20122E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62B1949A-82A4-554D-AFA0-4CD4A1BC78D5}" type="sibTrans" cxnId="{C5AF208D-AFF5-8C4B-BA42-03DD6A20122E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C769F613-1FE1-3842-9408-B36B37C25A4F}">
      <dgm:prSet phldrT="[Texto]" custT="1"/>
      <dgm:spPr/>
      <dgm:t>
        <a:bodyPr/>
        <a:lstStyle/>
        <a:p>
          <a:r>
            <a:rPr lang="en-AU" sz="1800" noProof="0" smtClean="0">
              <a:solidFill>
                <a:srgbClr val="558ED5"/>
              </a:solidFill>
            </a:rPr>
            <a:t>Probity</a:t>
          </a:r>
          <a:endParaRPr lang="en-AU" sz="1800" noProof="0">
            <a:solidFill>
              <a:srgbClr val="558ED5"/>
            </a:solidFill>
          </a:endParaRPr>
        </a:p>
      </dgm:t>
    </dgm:pt>
    <dgm:pt modelId="{8A4DAD12-2F1D-C24D-8E70-C6A881F3CA3B}" type="parTrans" cxnId="{501759DD-BD5A-484B-9B33-9A37B8705DEC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53DB38C1-5E5C-4B48-AD3F-0C151D5FEC81}" type="sibTrans" cxnId="{501759DD-BD5A-484B-9B33-9A37B8705DEC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F86E4DE2-00B5-C546-8786-606D23EAC726}">
      <dgm:prSet phldrT="[Texto]" custT="1"/>
      <dgm:spPr/>
      <dgm:t>
        <a:bodyPr/>
        <a:lstStyle/>
        <a:p>
          <a:r>
            <a:rPr lang="en-AU" sz="1800" noProof="0" smtClean="0">
              <a:solidFill>
                <a:srgbClr val="558ED5"/>
              </a:solidFill>
            </a:rPr>
            <a:t>Participation</a:t>
          </a:r>
          <a:endParaRPr lang="en-AU" sz="1800" noProof="0">
            <a:solidFill>
              <a:srgbClr val="558ED5"/>
            </a:solidFill>
          </a:endParaRPr>
        </a:p>
      </dgm:t>
    </dgm:pt>
    <dgm:pt modelId="{00B3DDEF-8B40-5242-8042-C27F00319BCE}" type="parTrans" cxnId="{B23ECA2E-911E-394C-B43F-710DC4092897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19BD3AE5-55D3-4342-9D58-5F5A27B9A66A}" type="sibTrans" cxnId="{B23ECA2E-911E-394C-B43F-710DC4092897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27E3F8E0-AD8F-F04D-A50E-08C1A3317665}">
      <dgm:prSet phldrT="[Texto]" custT="1"/>
      <dgm:spPr/>
      <dgm:t>
        <a:bodyPr/>
        <a:lstStyle/>
        <a:p>
          <a:r>
            <a:rPr lang="en-AU" sz="1800" noProof="0" smtClean="0">
              <a:solidFill>
                <a:srgbClr val="558ED5"/>
              </a:solidFill>
            </a:rPr>
            <a:t>Ethics</a:t>
          </a:r>
          <a:endParaRPr lang="en-AU" sz="1800" noProof="0">
            <a:solidFill>
              <a:srgbClr val="558ED5"/>
            </a:solidFill>
          </a:endParaRPr>
        </a:p>
      </dgm:t>
    </dgm:pt>
    <dgm:pt modelId="{3C7DEC58-EAEC-F84D-A4F7-86F6642CB551}" type="parTrans" cxnId="{5C28DC7F-8F7A-D24A-B5F0-4B1459CFAA79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10BE6AD2-9EFE-7D47-841E-CC80E457F21A}" type="sibTrans" cxnId="{5C28DC7F-8F7A-D24A-B5F0-4B1459CFAA79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1784FDC2-C49B-EA48-91FA-C6965B157636}">
      <dgm:prSet phldrT="[Texto]" custT="1"/>
      <dgm:spPr/>
      <dgm:t>
        <a:bodyPr/>
        <a:lstStyle/>
        <a:p>
          <a:r>
            <a:rPr lang="en-AU" sz="1800" noProof="0" smtClean="0">
              <a:solidFill>
                <a:srgbClr val="558ED5"/>
              </a:solidFill>
            </a:rPr>
            <a:t>Universality</a:t>
          </a:r>
          <a:endParaRPr lang="en-AU" sz="1800" noProof="0">
            <a:solidFill>
              <a:srgbClr val="558ED5"/>
            </a:solidFill>
          </a:endParaRPr>
        </a:p>
      </dgm:t>
    </dgm:pt>
    <dgm:pt modelId="{AEAD0660-E430-294A-AC0D-DB6A8CFEF63E}" type="parTrans" cxnId="{09CD1D25-3E61-6449-BA6D-6C4B149DA590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29976F81-6E62-5845-AEF4-3A624EB934A0}" type="sibTrans" cxnId="{09CD1D25-3E61-6449-BA6D-6C4B149DA590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183DFDAA-8CA4-4544-BEC4-702E88DC600D}">
      <dgm:prSet phldrT="[Texto]" custT="1"/>
      <dgm:spPr/>
      <dgm:t>
        <a:bodyPr/>
        <a:lstStyle/>
        <a:p>
          <a:r>
            <a:rPr lang="en-AU" sz="1800" noProof="0" smtClean="0">
              <a:solidFill>
                <a:srgbClr val="558ED5"/>
              </a:solidFill>
            </a:rPr>
            <a:t>Equity</a:t>
          </a:r>
          <a:endParaRPr lang="en-AU" sz="1800" noProof="0">
            <a:solidFill>
              <a:srgbClr val="558ED5"/>
            </a:solidFill>
          </a:endParaRPr>
        </a:p>
      </dgm:t>
    </dgm:pt>
    <dgm:pt modelId="{C38C77C9-51A9-D24B-9A06-A846B84FEE28}" type="parTrans" cxnId="{8191DB88-FFDE-2144-8CB7-30C992EBD75F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4593B7F8-89D0-554F-AA35-9EB02DDAA72B}" type="sibTrans" cxnId="{8191DB88-FFDE-2144-8CB7-30C992EBD75F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4704F0FD-1F28-744A-8CC0-B25072159604}">
      <dgm:prSet custT="1"/>
      <dgm:spPr/>
      <dgm:t>
        <a:bodyPr/>
        <a:lstStyle/>
        <a:p>
          <a:r>
            <a:rPr lang="en-AU" sz="1800" noProof="0" smtClean="0">
              <a:solidFill>
                <a:srgbClr val="558ED5"/>
              </a:solidFill>
            </a:rPr>
            <a:t>Strengthen HTA–related research</a:t>
          </a:r>
          <a:endParaRPr lang="en-AU" sz="1800" noProof="0">
            <a:solidFill>
              <a:srgbClr val="558ED5"/>
            </a:solidFill>
          </a:endParaRPr>
        </a:p>
      </dgm:t>
    </dgm:pt>
    <dgm:pt modelId="{4A03D2D7-4CF4-8740-895C-8DA9B97E2C10}" type="parTrans" cxnId="{7EDB93EC-1FCE-524E-AFF6-BBD6A79E668B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EE54FDDA-2717-F04F-8D22-DE96FEB28508}" type="sibTrans" cxnId="{7EDB93EC-1FCE-524E-AFF6-BBD6A79E668B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D154A402-755B-4845-8008-1BE81233D75F}">
      <dgm:prSet custT="1"/>
      <dgm:spPr/>
      <dgm:t>
        <a:bodyPr/>
        <a:lstStyle/>
        <a:p>
          <a:r>
            <a:rPr lang="en-AU" sz="1800" noProof="0" smtClean="0">
              <a:solidFill>
                <a:srgbClr val="558ED5"/>
              </a:solidFill>
            </a:rPr>
            <a:t>Collaboration with international networks</a:t>
          </a:r>
          <a:endParaRPr lang="en-AU" sz="1800" noProof="0">
            <a:solidFill>
              <a:srgbClr val="558ED5"/>
            </a:solidFill>
          </a:endParaRPr>
        </a:p>
      </dgm:t>
    </dgm:pt>
    <dgm:pt modelId="{2B25A391-0B86-064B-89A3-D1B6AB2049B6}" type="parTrans" cxnId="{64398DC1-F08D-6146-A11A-20FC1DE6ED01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59C67D3C-B4BE-984A-BCFF-AE6F3F651E97}" type="sibTrans" cxnId="{64398DC1-F08D-6146-A11A-20FC1DE6ED01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9BEBB3BE-060B-C748-B792-B739B21F2837}">
      <dgm:prSet custT="1"/>
      <dgm:spPr/>
      <dgm:t>
        <a:bodyPr/>
        <a:lstStyle/>
        <a:p>
          <a:r>
            <a:rPr lang="en-AU" sz="1800" noProof="0" dirty="0" smtClean="0">
              <a:solidFill>
                <a:srgbClr val="558ED5"/>
              </a:solidFill>
            </a:rPr>
            <a:t>Promote centralized procurement</a:t>
          </a:r>
          <a:endParaRPr lang="en-AU" sz="1800" noProof="0" dirty="0">
            <a:solidFill>
              <a:srgbClr val="558ED5"/>
            </a:solidFill>
          </a:endParaRPr>
        </a:p>
      </dgm:t>
    </dgm:pt>
    <dgm:pt modelId="{3AA9C45D-AB46-9D4C-8AC0-8F13806C1AAC}" type="parTrans" cxnId="{E8BD53F5-0C46-D549-BC25-66B8F39C6212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A3090917-4CAD-6D49-B233-00814260A3D3}" type="sibTrans" cxnId="{E8BD53F5-0C46-D549-BC25-66B8F39C6212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F9D68906-6310-ED41-B6C9-8DF6209473ED}">
      <dgm:prSet custT="1"/>
      <dgm:spPr/>
      <dgm:t>
        <a:bodyPr/>
        <a:lstStyle/>
        <a:p>
          <a:r>
            <a:rPr lang="en-AU" sz="1800" noProof="0" dirty="0" smtClean="0">
              <a:solidFill>
                <a:srgbClr val="558ED5"/>
              </a:solidFill>
            </a:rPr>
            <a:t>Regulate medical devices</a:t>
          </a:r>
          <a:endParaRPr lang="en-AU" sz="1800" noProof="0" dirty="0">
            <a:solidFill>
              <a:srgbClr val="558ED5"/>
            </a:solidFill>
          </a:endParaRPr>
        </a:p>
      </dgm:t>
    </dgm:pt>
    <dgm:pt modelId="{8B6D9241-B56D-6F45-A872-EEEEC6B22CDD}" type="parTrans" cxnId="{09FC4300-D2E7-1949-873B-BA4B3BA546C3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B81D9CC2-3DDF-A540-813A-D0171ECF5C48}" type="sibTrans" cxnId="{09FC4300-D2E7-1949-873B-BA4B3BA546C3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3AEA1866-C5F5-A948-8CBC-5C02292C3B13}">
      <dgm:prSet custT="1"/>
      <dgm:spPr/>
      <dgm:t>
        <a:bodyPr/>
        <a:lstStyle/>
        <a:p>
          <a:r>
            <a:rPr lang="en-AU" sz="1800" noProof="0" dirty="0" smtClean="0">
              <a:solidFill>
                <a:srgbClr val="558ED5"/>
              </a:solidFill>
            </a:rPr>
            <a:t>Based decisions on HTA results</a:t>
          </a:r>
          <a:endParaRPr lang="en-AU" sz="1800" noProof="0" dirty="0">
            <a:solidFill>
              <a:srgbClr val="558ED5"/>
            </a:solidFill>
          </a:endParaRPr>
        </a:p>
      </dgm:t>
    </dgm:pt>
    <dgm:pt modelId="{4A5F023A-D8D8-6247-9A3C-A1D0AE7EF0E7}" type="parTrans" cxnId="{2C95DF95-5AC6-8F4B-B7EC-FEF7720E5CB2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D5DC358C-BEB0-184A-98CA-7612677EF06C}" type="sibTrans" cxnId="{2C95DF95-5AC6-8F4B-B7EC-FEF7720E5CB2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660F93D0-96AB-A24A-8708-468735639B26}">
      <dgm:prSet phldrT="[Texto]" custT="1"/>
      <dgm:spPr/>
      <dgm:t>
        <a:bodyPr/>
        <a:lstStyle/>
        <a:p>
          <a:r>
            <a:rPr lang="en-AU" sz="1800" noProof="0" smtClean="0">
              <a:solidFill>
                <a:srgbClr val="558ED5"/>
              </a:solidFill>
            </a:rPr>
            <a:t>Centralised (national referent)</a:t>
          </a:r>
          <a:endParaRPr lang="en-AU" sz="1800" noProof="0">
            <a:solidFill>
              <a:srgbClr val="558ED5"/>
            </a:solidFill>
          </a:endParaRPr>
        </a:p>
      </dgm:t>
    </dgm:pt>
    <dgm:pt modelId="{BCFD3599-13ED-FB4B-B244-BE4BE97E3283}" type="parTrans" cxnId="{D2D6924E-63BD-6C4C-B0E0-6C624DE49E60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E3DDC534-589B-894F-B81B-5ED225E2EC99}" type="sibTrans" cxnId="{D2D6924E-63BD-6C4C-B0E0-6C624DE49E60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B3D88F72-7EAC-3D4B-914B-D4394FC6D391}">
      <dgm:prSet phldrT="[Texto]" custT="1"/>
      <dgm:spPr/>
      <dgm:t>
        <a:bodyPr/>
        <a:lstStyle/>
        <a:p>
          <a:r>
            <a:rPr lang="en-AU" sz="1800" noProof="0" smtClean="0">
              <a:solidFill>
                <a:srgbClr val="558ED5"/>
              </a:solidFill>
            </a:rPr>
            <a:t>With a legal mandate</a:t>
          </a:r>
          <a:endParaRPr lang="en-AU" sz="1800" noProof="0">
            <a:solidFill>
              <a:srgbClr val="558ED5"/>
            </a:solidFill>
          </a:endParaRPr>
        </a:p>
      </dgm:t>
    </dgm:pt>
    <dgm:pt modelId="{6BC89276-56F4-A645-B583-E285F0174D06}" type="parTrans" cxnId="{DBFD60A6-596F-2F41-9874-D0402D6C8DFF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A4687D98-DAD7-D24F-923D-7E22AE074CD1}" type="sibTrans" cxnId="{DBFD60A6-596F-2F41-9874-D0402D6C8DFF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44999B15-91FE-AA44-8EE1-E0C95893AF4F}">
      <dgm:prSet phldrT="[Texto]" custT="1"/>
      <dgm:spPr/>
      <dgm:t>
        <a:bodyPr/>
        <a:lstStyle/>
        <a:p>
          <a:r>
            <a:rPr lang="en-AU" sz="1800" noProof="0" smtClean="0">
              <a:solidFill>
                <a:srgbClr val="558ED5"/>
              </a:solidFill>
            </a:rPr>
            <a:t>With the appropriate resources</a:t>
          </a:r>
          <a:endParaRPr lang="en-AU" sz="1800" noProof="0">
            <a:solidFill>
              <a:srgbClr val="558ED5"/>
            </a:solidFill>
          </a:endParaRPr>
        </a:p>
      </dgm:t>
    </dgm:pt>
    <dgm:pt modelId="{6DCB7184-10DB-A64A-B173-45FBC26ED0EB}" type="parTrans" cxnId="{6E3E6B53-158A-3A4C-A826-81861E91D357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25DBF948-10A5-9847-8BF1-AF4B704B0F71}" type="sibTrans" cxnId="{6E3E6B53-158A-3A4C-A826-81861E91D357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2ACF42DD-D84D-C049-AFC3-482B31907CF5}">
      <dgm:prSet phldrT="[Texto]" custT="1"/>
      <dgm:spPr/>
      <dgm:t>
        <a:bodyPr/>
        <a:lstStyle/>
        <a:p>
          <a:r>
            <a:rPr lang="en-AU" sz="1800" noProof="0" smtClean="0">
              <a:solidFill>
                <a:srgbClr val="558ED5"/>
              </a:solidFill>
            </a:rPr>
            <a:t>Wide scope for evaluation</a:t>
          </a:r>
          <a:endParaRPr lang="en-AU" sz="1800" noProof="0">
            <a:solidFill>
              <a:srgbClr val="558ED5"/>
            </a:solidFill>
          </a:endParaRPr>
        </a:p>
      </dgm:t>
    </dgm:pt>
    <dgm:pt modelId="{956D7330-39CC-D04F-A6C4-C5541C37FCAF}" type="parTrans" cxnId="{C47BB08D-7237-A24B-B35D-6D09E35AFAF4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7554E83F-3802-DF4C-8A26-3289923397EB}" type="sibTrans" cxnId="{C47BB08D-7237-A24B-B35D-6D09E35AFAF4}">
      <dgm:prSet/>
      <dgm:spPr/>
      <dgm:t>
        <a:bodyPr/>
        <a:lstStyle/>
        <a:p>
          <a:endParaRPr lang="en-AU" sz="1800" noProof="0">
            <a:solidFill>
              <a:srgbClr val="FFFFFF"/>
            </a:solidFill>
          </a:endParaRPr>
        </a:p>
      </dgm:t>
    </dgm:pt>
    <dgm:pt modelId="{848DCFE0-2EB6-2245-AAC0-21FF2366785E}" type="pres">
      <dgm:prSet presAssocID="{1EA25C98-D14E-5D47-A66F-1959C402431C}" presName="Name0" presStyleCnt="0">
        <dgm:presLayoutVars>
          <dgm:dir/>
        </dgm:presLayoutVars>
      </dgm:prSet>
      <dgm:spPr/>
      <dgm:t>
        <a:bodyPr/>
        <a:lstStyle/>
        <a:p>
          <a:endParaRPr lang="es-ES"/>
        </a:p>
      </dgm:t>
    </dgm:pt>
    <dgm:pt modelId="{1EE0AFCB-197D-3145-B1D8-61EACEBABC0D}" type="pres">
      <dgm:prSet presAssocID="{87831F06-EFD7-2F4F-AE43-CF31C14764D3}" presName="composite" presStyleCnt="0"/>
      <dgm:spPr/>
    </dgm:pt>
    <dgm:pt modelId="{C0AD9962-B4F7-3B41-BD55-23A822005474}" type="pres">
      <dgm:prSet presAssocID="{87831F06-EFD7-2F4F-AE43-CF31C14764D3}" presName="Accent" presStyleLbl="alignAcc1" presStyleIdx="0" presStyleCnt="3"/>
      <dgm:spPr/>
    </dgm:pt>
    <dgm:pt modelId="{87C7DF7D-69D2-3348-9342-19663B257580}" type="pres">
      <dgm:prSet presAssocID="{87831F06-EFD7-2F4F-AE43-CF31C14764D3}" presName="Image" presStyleLbl="node1" presStyleIdx="0" presStyleCnt="3" custScaleY="34416" custLinFactNeighborY="-25290"/>
      <dgm:spPr/>
    </dgm:pt>
    <dgm:pt modelId="{E7BE4726-2EA3-C947-8D69-BF9935E65260}" type="pres">
      <dgm:prSet presAssocID="{87831F06-EFD7-2F4F-AE43-CF31C14764D3}" presName="Child" presStyleLbl="revTx" presStyleIdx="0" presStyleCnt="3" custScaleY="139811" custLinFactNeighborY="-2298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C81E670-D370-4640-9B32-54236A710801}" type="pres">
      <dgm:prSet presAssocID="{87831F06-EFD7-2F4F-AE43-CF31C14764D3}" presName="Parent" presStyleLbl="align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08C1D86-2CF0-E04F-8501-E5F40E1A2D94}" type="pres">
      <dgm:prSet presAssocID="{4629CC05-BC35-FF49-AF6D-08AA050A56FE}" presName="sibTrans" presStyleCnt="0"/>
      <dgm:spPr/>
    </dgm:pt>
    <dgm:pt modelId="{5EFEB535-6BA7-9A4F-B27B-EAFDE8E6EE16}" type="pres">
      <dgm:prSet presAssocID="{4C941CB8-A0C7-C843-9ADB-AF6CFA0B6D55}" presName="composite" presStyleCnt="0"/>
      <dgm:spPr/>
    </dgm:pt>
    <dgm:pt modelId="{3A0F7EC3-11FF-C943-8D31-ABB8176BAAC0}" type="pres">
      <dgm:prSet presAssocID="{4C941CB8-A0C7-C843-9ADB-AF6CFA0B6D55}" presName="Accent" presStyleLbl="alignAcc1" presStyleIdx="1" presStyleCnt="3"/>
      <dgm:spPr/>
    </dgm:pt>
    <dgm:pt modelId="{BDE868AA-884B-3A4D-8108-FBF4E147A0EE}" type="pres">
      <dgm:prSet presAssocID="{4C941CB8-A0C7-C843-9ADB-AF6CFA0B6D55}" presName="Image" presStyleLbl="node1" presStyleIdx="1" presStyleCnt="3" custScaleY="36160" custLinFactNeighborY="-25290"/>
      <dgm:spPr/>
    </dgm:pt>
    <dgm:pt modelId="{7B02F705-1929-6744-BB98-BAA235BA80AE}" type="pres">
      <dgm:prSet presAssocID="{4C941CB8-A0C7-C843-9ADB-AF6CFA0B6D55}" presName="Child" presStyleLbl="revTx" presStyleIdx="1" presStyleCnt="3" custScaleY="159371" custLinFactNeighborY="-1515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9E2397F-1375-1642-ABFD-EFB985AC10CC}" type="pres">
      <dgm:prSet presAssocID="{4C941CB8-A0C7-C843-9ADB-AF6CFA0B6D55}" presName="Parent" presStyleLbl="align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99C9EF3-F983-DA4D-B2FB-EB8588414AC5}" type="pres">
      <dgm:prSet presAssocID="{A366E9EA-31D4-DF48-8723-78A5442580F2}" presName="sibTrans" presStyleCnt="0"/>
      <dgm:spPr/>
    </dgm:pt>
    <dgm:pt modelId="{C3653AAD-794D-554A-8AEA-939154A94843}" type="pres">
      <dgm:prSet presAssocID="{5AA9EEB1-6361-C64D-B578-401D10E6F00B}" presName="composite" presStyleCnt="0"/>
      <dgm:spPr/>
    </dgm:pt>
    <dgm:pt modelId="{D16F0D77-D162-514A-A62C-B0D9247B514C}" type="pres">
      <dgm:prSet presAssocID="{5AA9EEB1-6361-C64D-B578-401D10E6F00B}" presName="Accent" presStyleLbl="alignAcc1" presStyleIdx="2" presStyleCnt="3"/>
      <dgm:spPr/>
    </dgm:pt>
    <dgm:pt modelId="{2330A684-A9CE-D044-B44D-7041C2149E42}" type="pres">
      <dgm:prSet presAssocID="{5AA9EEB1-6361-C64D-B578-401D10E6F00B}" presName="Image" presStyleLbl="node1" presStyleIdx="2" presStyleCnt="3" custScaleY="35027" custLinFactNeighborX="483" custLinFactNeighborY="-26971"/>
      <dgm:spPr/>
    </dgm:pt>
    <dgm:pt modelId="{B6A23BE0-398F-2640-80F4-7E638276B03B}" type="pres">
      <dgm:prSet presAssocID="{5AA9EEB1-6361-C64D-B578-401D10E6F00B}" presName="Child" presStyleLbl="revTx" presStyleIdx="2" presStyleCnt="3" custScaleY="171457" custLinFactNeighborY="-880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CE318C-8ECE-3F4E-BA6C-D86AA24BCDA2}" type="pres">
      <dgm:prSet presAssocID="{5AA9EEB1-6361-C64D-B578-401D10E6F00B}" presName="Parent" presStyleLbl="align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23ECA2E-911E-394C-B43F-710DC4092897}" srcId="{87831F06-EFD7-2F4F-AE43-CF31C14764D3}" destId="{F86E4DE2-00B5-C546-8786-606D23EAC726}" srcOrd="3" destOrd="0" parTransId="{00B3DDEF-8B40-5242-8042-C27F00319BCE}" sibTransId="{19BD3AE5-55D3-4342-9D58-5F5A27B9A66A}"/>
    <dgm:cxn modelId="{DA92D60E-8643-9949-8E51-552C848337C3}" srcId="{5AA9EEB1-6361-C64D-B578-401D10E6F00B}" destId="{0D6B9588-E6BB-7249-A356-D34A96CBFF75}" srcOrd="0" destOrd="0" parTransId="{A46CD072-AA99-5043-A6EE-B8FBC4244434}" sibTransId="{BCE69D06-07D6-8245-8ECB-856FAD493538}"/>
    <dgm:cxn modelId="{8191DB88-FFDE-2144-8CB7-30C992EBD75F}" srcId="{87831F06-EFD7-2F4F-AE43-CF31C14764D3}" destId="{183DFDAA-8CA4-4544-BEC4-702E88DC600D}" srcOrd="6" destOrd="0" parTransId="{C38C77C9-51A9-D24B-9A06-A846B84FEE28}" sibTransId="{4593B7F8-89D0-554F-AA35-9EB02DDAA72B}"/>
    <dgm:cxn modelId="{DBFD60A6-596F-2F41-9874-D0402D6C8DFF}" srcId="{5AA9EEB1-6361-C64D-B578-401D10E6F00B}" destId="{B3D88F72-7EAC-3D4B-914B-D4394FC6D391}" srcOrd="2" destOrd="0" parTransId="{6BC89276-56F4-A645-B583-E285F0174D06}" sibTransId="{A4687D98-DAD7-D24F-923D-7E22AE074CD1}"/>
    <dgm:cxn modelId="{38FF45C6-C063-A44A-8CB3-FDE60A183B8B}" type="presOf" srcId="{4C941CB8-A0C7-C843-9ADB-AF6CFA0B6D55}" destId="{C9E2397F-1375-1642-ABFD-EFB985AC10CC}" srcOrd="0" destOrd="0" presId="urn:microsoft.com/office/officeart/2008/layout/TitlePictureLineup"/>
    <dgm:cxn modelId="{09CD1D25-3E61-6449-BA6D-6C4B149DA590}" srcId="{87831F06-EFD7-2F4F-AE43-CF31C14764D3}" destId="{1784FDC2-C49B-EA48-91FA-C6965B157636}" srcOrd="5" destOrd="0" parTransId="{AEAD0660-E430-294A-AC0D-DB6A8CFEF63E}" sibTransId="{29976F81-6E62-5845-AEF4-3A624EB934A0}"/>
    <dgm:cxn modelId="{F88402C2-2EFD-6E4C-891E-B053F3274289}" srcId="{1EA25C98-D14E-5D47-A66F-1959C402431C}" destId="{5AA9EEB1-6361-C64D-B578-401D10E6F00B}" srcOrd="2" destOrd="0" parTransId="{01C14DA9-FBFD-CA48-AE8F-D09ADAE716CA}" sibTransId="{07CB6107-3A0D-D54C-947F-07C254F8BB90}"/>
    <dgm:cxn modelId="{D2D6924E-63BD-6C4C-B0E0-6C624DE49E60}" srcId="{5AA9EEB1-6361-C64D-B578-401D10E6F00B}" destId="{660F93D0-96AB-A24A-8708-468735639B26}" srcOrd="1" destOrd="0" parTransId="{BCFD3599-13ED-FB4B-B244-BE4BE97E3283}" sibTransId="{E3DDC534-589B-894F-B81B-5ED225E2EC99}"/>
    <dgm:cxn modelId="{2A4F9DF2-C6DA-9949-B115-079CF3CA5A4C}" srcId="{1EA25C98-D14E-5D47-A66F-1959C402431C}" destId="{4C941CB8-A0C7-C843-9ADB-AF6CFA0B6D55}" srcOrd="1" destOrd="0" parTransId="{0B185527-8D6A-7A4E-A69D-9C522EEDD936}" sibTransId="{A366E9EA-31D4-DF48-8723-78A5442580F2}"/>
    <dgm:cxn modelId="{B24BDD37-9C1B-4F4E-843E-F3C2BE7381F5}" type="presOf" srcId="{4704F0FD-1F28-744A-8CC0-B25072159604}" destId="{7B02F705-1929-6744-BB98-BAA235BA80AE}" srcOrd="0" destOrd="1" presId="urn:microsoft.com/office/officeart/2008/layout/TitlePictureLineup"/>
    <dgm:cxn modelId="{8D3F9ADC-26F5-7843-9BB7-EF12604DFFBA}" type="presOf" srcId="{3AEA1866-C5F5-A948-8CBC-5C02292C3B13}" destId="{7B02F705-1929-6744-BB98-BAA235BA80AE}" srcOrd="0" destOrd="5" presId="urn:microsoft.com/office/officeart/2008/layout/TitlePictureLineup"/>
    <dgm:cxn modelId="{64398DC1-F08D-6146-A11A-20FC1DE6ED01}" srcId="{4C941CB8-A0C7-C843-9ADB-AF6CFA0B6D55}" destId="{D154A402-755B-4845-8008-1BE81233D75F}" srcOrd="2" destOrd="0" parTransId="{2B25A391-0B86-064B-89A3-D1B6AB2049B6}" sibTransId="{59C67D3C-B4BE-984A-BCFF-AE6F3F651E97}"/>
    <dgm:cxn modelId="{E8BD53F5-0C46-D549-BC25-66B8F39C6212}" srcId="{4C941CB8-A0C7-C843-9ADB-AF6CFA0B6D55}" destId="{9BEBB3BE-060B-C748-B792-B739B21F2837}" srcOrd="3" destOrd="0" parTransId="{3AA9C45D-AB46-9D4C-8AC0-8F13806C1AAC}" sibTransId="{A3090917-4CAD-6D49-B233-00814260A3D3}"/>
    <dgm:cxn modelId="{AE303B60-2657-D94A-B7E4-7DE35231C675}" type="presOf" srcId="{F86E4DE2-00B5-C546-8786-606D23EAC726}" destId="{E7BE4726-2EA3-C947-8D69-BF9935E65260}" srcOrd="0" destOrd="3" presId="urn:microsoft.com/office/officeart/2008/layout/TitlePictureLineup"/>
    <dgm:cxn modelId="{A0AF66F3-9B2B-0944-8B18-1617216D6EC0}" type="presOf" srcId="{D154A402-755B-4845-8008-1BE81233D75F}" destId="{7B02F705-1929-6744-BB98-BAA235BA80AE}" srcOrd="0" destOrd="2" presId="urn:microsoft.com/office/officeart/2008/layout/TitlePictureLineup"/>
    <dgm:cxn modelId="{9A9EA309-A895-104F-BCB1-EB8C132BC12A}" type="presOf" srcId="{2ACF42DD-D84D-C049-AFC3-482B31907CF5}" destId="{B6A23BE0-398F-2640-80F4-7E638276B03B}" srcOrd="0" destOrd="4" presId="urn:microsoft.com/office/officeart/2008/layout/TitlePictureLineup"/>
    <dgm:cxn modelId="{C5487878-A7AE-D74D-B2A7-7E4A8BE37799}" type="presOf" srcId="{0D6B9588-E6BB-7249-A356-D34A96CBFF75}" destId="{B6A23BE0-398F-2640-80F4-7E638276B03B}" srcOrd="0" destOrd="0" presId="urn:microsoft.com/office/officeart/2008/layout/TitlePictureLineup"/>
    <dgm:cxn modelId="{501759DD-BD5A-484B-9B33-9A37B8705DEC}" srcId="{87831F06-EFD7-2F4F-AE43-CF31C14764D3}" destId="{C769F613-1FE1-3842-9408-B36B37C25A4F}" srcOrd="2" destOrd="0" parTransId="{8A4DAD12-2F1D-C24D-8E70-C6A881F3CA3B}" sibTransId="{53DB38C1-5E5C-4B48-AD3F-0C151D5FEC81}"/>
    <dgm:cxn modelId="{47C564F7-B5B8-9A47-B516-5FA037A4C597}" type="presOf" srcId="{87831F06-EFD7-2F4F-AE43-CF31C14764D3}" destId="{2C81E670-D370-4640-9B32-54236A710801}" srcOrd="0" destOrd="0" presId="urn:microsoft.com/office/officeart/2008/layout/TitlePictureLineup"/>
    <dgm:cxn modelId="{E587C630-0A74-9546-BAD0-0C5B9C5C9E40}" type="presOf" srcId="{C769F613-1FE1-3842-9408-B36B37C25A4F}" destId="{E7BE4726-2EA3-C947-8D69-BF9935E65260}" srcOrd="0" destOrd="2" presId="urn:microsoft.com/office/officeart/2008/layout/TitlePictureLineup"/>
    <dgm:cxn modelId="{6DDED30B-078C-844B-A459-BEC6831BD637}" type="presOf" srcId="{B3D88F72-7EAC-3D4B-914B-D4394FC6D391}" destId="{B6A23BE0-398F-2640-80F4-7E638276B03B}" srcOrd="0" destOrd="2" presId="urn:microsoft.com/office/officeart/2008/layout/TitlePictureLineup"/>
    <dgm:cxn modelId="{4AE48EA4-ADB3-2747-9A77-7D86B94C2268}" srcId="{4C941CB8-A0C7-C843-9ADB-AF6CFA0B6D55}" destId="{914609BE-4A89-DE41-A240-1EC00A451231}" srcOrd="0" destOrd="0" parTransId="{B205C857-5496-534F-97C8-D03A22B7E8BC}" sibTransId="{7C7C5A74-A35F-4945-BDDF-EB22812F4831}"/>
    <dgm:cxn modelId="{2C95DF95-5AC6-8F4B-B7EC-FEF7720E5CB2}" srcId="{4C941CB8-A0C7-C843-9ADB-AF6CFA0B6D55}" destId="{3AEA1866-C5F5-A948-8CBC-5C02292C3B13}" srcOrd="5" destOrd="0" parTransId="{4A5F023A-D8D8-6247-9A3C-A1D0AE7EF0E7}" sibTransId="{D5DC358C-BEB0-184A-98CA-7612677EF06C}"/>
    <dgm:cxn modelId="{6E3E6B53-158A-3A4C-A826-81861E91D357}" srcId="{5AA9EEB1-6361-C64D-B578-401D10E6F00B}" destId="{44999B15-91FE-AA44-8EE1-E0C95893AF4F}" srcOrd="3" destOrd="0" parTransId="{6DCB7184-10DB-A64A-B173-45FBC26ED0EB}" sibTransId="{25DBF948-10A5-9847-8BF1-AF4B704B0F71}"/>
    <dgm:cxn modelId="{D221F00F-A9F3-0D42-8710-8823DCFA61C8}" srcId="{87831F06-EFD7-2F4F-AE43-CF31C14764D3}" destId="{E021B976-6A21-5848-8352-22C35794BC4F}" srcOrd="0" destOrd="0" parTransId="{7F817A5F-8871-C749-8D65-0D683EC80162}" sibTransId="{A67E52EA-0AEF-4148-923D-8B854BC39A05}"/>
    <dgm:cxn modelId="{7EDB93EC-1FCE-524E-AFF6-BBD6A79E668B}" srcId="{4C941CB8-A0C7-C843-9ADB-AF6CFA0B6D55}" destId="{4704F0FD-1F28-744A-8CC0-B25072159604}" srcOrd="1" destOrd="0" parTransId="{4A03D2D7-4CF4-8740-895C-8DA9B97E2C10}" sibTransId="{EE54FDDA-2717-F04F-8D22-DE96FEB28508}"/>
    <dgm:cxn modelId="{4DE8CFF7-195F-F34B-9935-D7A1587A0BCB}" type="presOf" srcId="{183DFDAA-8CA4-4544-BEC4-702E88DC600D}" destId="{E7BE4726-2EA3-C947-8D69-BF9935E65260}" srcOrd="0" destOrd="6" presId="urn:microsoft.com/office/officeart/2008/layout/TitlePictureLineup"/>
    <dgm:cxn modelId="{09FC4300-D2E7-1949-873B-BA4B3BA546C3}" srcId="{4C941CB8-A0C7-C843-9ADB-AF6CFA0B6D55}" destId="{F9D68906-6310-ED41-B6C9-8DF6209473ED}" srcOrd="4" destOrd="0" parTransId="{8B6D9241-B56D-6F45-A872-EEEEC6B22CDD}" sibTransId="{B81D9CC2-3DDF-A540-813A-D0171ECF5C48}"/>
    <dgm:cxn modelId="{DB6BC803-E477-1E46-8C72-FCF00A19AC94}" type="presOf" srcId="{914609BE-4A89-DE41-A240-1EC00A451231}" destId="{7B02F705-1929-6744-BB98-BAA235BA80AE}" srcOrd="0" destOrd="0" presId="urn:microsoft.com/office/officeart/2008/layout/TitlePictureLineup"/>
    <dgm:cxn modelId="{BC0BA3CC-F361-1642-A255-AC18B729BFD4}" type="presOf" srcId="{660F93D0-96AB-A24A-8708-468735639B26}" destId="{B6A23BE0-398F-2640-80F4-7E638276B03B}" srcOrd="0" destOrd="1" presId="urn:microsoft.com/office/officeart/2008/layout/TitlePictureLineup"/>
    <dgm:cxn modelId="{9729ED48-742D-BB43-8252-36BB0F6B59E8}" srcId="{1EA25C98-D14E-5D47-A66F-1959C402431C}" destId="{87831F06-EFD7-2F4F-AE43-CF31C14764D3}" srcOrd="0" destOrd="0" parTransId="{B4DCA205-922E-F644-BDB4-7767B4CC7A42}" sibTransId="{4629CC05-BC35-FF49-AF6D-08AA050A56FE}"/>
    <dgm:cxn modelId="{C8548BB4-4852-8247-B0F3-AD1954B647F4}" type="presOf" srcId="{9BEBB3BE-060B-C748-B792-B739B21F2837}" destId="{7B02F705-1929-6744-BB98-BAA235BA80AE}" srcOrd="0" destOrd="3" presId="urn:microsoft.com/office/officeart/2008/layout/TitlePictureLineup"/>
    <dgm:cxn modelId="{1E017FE2-F170-FF48-A338-9122914A5830}" type="presOf" srcId="{1EA25C98-D14E-5D47-A66F-1959C402431C}" destId="{848DCFE0-2EB6-2245-AAC0-21FF2366785E}" srcOrd="0" destOrd="0" presId="urn:microsoft.com/office/officeart/2008/layout/TitlePictureLineup"/>
    <dgm:cxn modelId="{1115DC2D-6457-474F-B1D8-B914CE71F878}" type="presOf" srcId="{FA893312-6665-504C-BD1C-AA83002CE705}" destId="{E7BE4726-2EA3-C947-8D69-BF9935E65260}" srcOrd="0" destOrd="1" presId="urn:microsoft.com/office/officeart/2008/layout/TitlePictureLineup"/>
    <dgm:cxn modelId="{C5AF208D-AFF5-8C4B-BA42-03DD6A20122E}" srcId="{87831F06-EFD7-2F4F-AE43-CF31C14764D3}" destId="{FA893312-6665-504C-BD1C-AA83002CE705}" srcOrd="1" destOrd="0" parTransId="{4BC2976E-C227-4541-8421-E1DDC816E74A}" sibTransId="{62B1949A-82A4-554D-AFA0-4CD4A1BC78D5}"/>
    <dgm:cxn modelId="{C7DFCA68-58B0-2142-9134-953D6860517F}" type="presOf" srcId="{F9D68906-6310-ED41-B6C9-8DF6209473ED}" destId="{7B02F705-1929-6744-BB98-BAA235BA80AE}" srcOrd="0" destOrd="4" presId="urn:microsoft.com/office/officeart/2008/layout/TitlePictureLineup"/>
    <dgm:cxn modelId="{8B4BC60D-EADC-B44D-8783-D859B5F5D3B3}" type="presOf" srcId="{E021B976-6A21-5848-8352-22C35794BC4F}" destId="{E7BE4726-2EA3-C947-8D69-BF9935E65260}" srcOrd="0" destOrd="0" presId="urn:microsoft.com/office/officeart/2008/layout/TitlePictureLineup"/>
    <dgm:cxn modelId="{6DA0ED6C-6CA7-5C46-B637-3F861AF27509}" type="presOf" srcId="{27E3F8E0-AD8F-F04D-A50E-08C1A3317665}" destId="{E7BE4726-2EA3-C947-8D69-BF9935E65260}" srcOrd="0" destOrd="4" presId="urn:microsoft.com/office/officeart/2008/layout/TitlePictureLineup"/>
    <dgm:cxn modelId="{9CB3A8DD-27D9-124A-85BB-3E573E2C38A5}" type="presOf" srcId="{5AA9EEB1-6361-C64D-B578-401D10E6F00B}" destId="{87CE318C-8ECE-3F4E-BA6C-D86AA24BCDA2}" srcOrd="0" destOrd="0" presId="urn:microsoft.com/office/officeart/2008/layout/TitlePictureLineup"/>
    <dgm:cxn modelId="{5C28DC7F-8F7A-D24A-B5F0-4B1459CFAA79}" srcId="{87831F06-EFD7-2F4F-AE43-CF31C14764D3}" destId="{27E3F8E0-AD8F-F04D-A50E-08C1A3317665}" srcOrd="4" destOrd="0" parTransId="{3C7DEC58-EAEC-F84D-A4F7-86F6642CB551}" sibTransId="{10BE6AD2-9EFE-7D47-841E-CC80E457F21A}"/>
    <dgm:cxn modelId="{C47BB08D-7237-A24B-B35D-6D09E35AFAF4}" srcId="{5AA9EEB1-6361-C64D-B578-401D10E6F00B}" destId="{2ACF42DD-D84D-C049-AFC3-482B31907CF5}" srcOrd="4" destOrd="0" parTransId="{956D7330-39CC-D04F-A6C4-C5541C37FCAF}" sibTransId="{7554E83F-3802-DF4C-8A26-3289923397EB}"/>
    <dgm:cxn modelId="{4FF2DF4D-CA1F-6C40-AEE5-0097B3CF4E7A}" type="presOf" srcId="{1784FDC2-C49B-EA48-91FA-C6965B157636}" destId="{E7BE4726-2EA3-C947-8D69-BF9935E65260}" srcOrd="0" destOrd="5" presId="urn:microsoft.com/office/officeart/2008/layout/TitlePictureLineup"/>
    <dgm:cxn modelId="{D0F96634-A38C-4041-B02E-0185ACD040F1}" type="presOf" srcId="{44999B15-91FE-AA44-8EE1-E0C95893AF4F}" destId="{B6A23BE0-398F-2640-80F4-7E638276B03B}" srcOrd="0" destOrd="3" presId="urn:microsoft.com/office/officeart/2008/layout/TitlePictureLineup"/>
    <dgm:cxn modelId="{99FDE779-1F1B-944C-AAF0-AA2D17C88922}" type="presParOf" srcId="{848DCFE0-2EB6-2245-AAC0-21FF2366785E}" destId="{1EE0AFCB-197D-3145-B1D8-61EACEBABC0D}" srcOrd="0" destOrd="0" presId="urn:microsoft.com/office/officeart/2008/layout/TitlePictureLineup"/>
    <dgm:cxn modelId="{9B91E200-F97F-3343-8757-0DB8AEBC86C3}" type="presParOf" srcId="{1EE0AFCB-197D-3145-B1D8-61EACEBABC0D}" destId="{C0AD9962-B4F7-3B41-BD55-23A822005474}" srcOrd="0" destOrd="0" presId="urn:microsoft.com/office/officeart/2008/layout/TitlePictureLineup"/>
    <dgm:cxn modelId="{1ACE0102-AFC9-684F-BCFC-2040E54E262E}" type="presParOf" srcId="{1EE0AFCB-197D-3145-B1D8-61EACEBABC0D}" destId="{87C7DF7D-69D2-3348-9342-19663B257580}" srcOrd="1" destOrd="0" presId="urn:microsoft.com/office/officeart/2008/layout/TitlePictureLineup"/>
    <dgm:cxn modelId="{7F01FA9A-4808-1141-8A28-7D46C8D34ABC}" type="presParOf" srcId="{1EE0AFCB-197D-3145-B1D8-61EACEBABC0D}" destId="{E7BE4726-2EA3-C947-8D69-BF9935E65260}" srcOrd="2" destOrd="0" presId="urn:microsoft.com/office/officeart/2008/layout/TitlePictureLineup"/>
    <dgm:cxn modelId="{3AA57F45-8400-8E4B-8C4E-E644A4684B95}" type="presParOf" srcId="{1EE0AFCB-197D-3145-B1D8-61EACEBABC0D}" destId="{2C81E670-D370-4640-9B32-54236A710801}" srcOrd="3" destOrd="0" presId="urn:microsoft.com/office/officeart/2008/layout/TitlePictureLineup"/>
    <dgm:cxn modelId="{02801BED-B4D4-D642-953B-30752400C354}" type="presParOf" srcId="{848DCFE0-2EB6-2245-AAC0-21FF2366785E}" destId="{C08C1D86-2CF0-E04F-8501-E5F40E1A2D94}" srcOrd="1" destOrd="0" presId="urn:microsoft.com/office/officeart/2008/layout/TitlePictureLineup"/>
    <dgm:cxn modelId="{E4988B81-2BB2-E840-8953-6CBB31CC3E3E}" type="presParOf" srcId="{848DCFE0-2EB6-2245-AAC0-21FF2366785E}" destId="{5EFEB535-6BA7-9A4F-B27B-EAFDE8E6EE16}" srcOrd="2" destOrd="0" presId="urn:microsoft.com/office/officeart/2008/layout/TitlePictureLineup"/>
    <dgm:cxn modelId="{DF0B0B40-3E41-9149-89AD-59D29219DD7D}" type="presParOf" srcId="{5EFEB535-6BA7-9A4F-B27B-EAFDE8E6EE16}" destId="{3A0F7EC3-11FF-C943-8D31-ABB8176BAAC0}" srcOrd="0" destOrd="0" presId="urn:microsoft.com/office/officeart/2008/layout/TitlePictureLineup"/>
    <dgm:cxn modelId="{0E5891DF-B269-274C-B346-AAF371495739}" type="presParOf" srcId="{5EFEB535-6BA7-9A4F-B27B-EAFDE8E6EE16}" destId="{BDE868AA-884B-3A4D-8108-FBF4E147A0EE}" srcOrd="1" destOrd="0" presId="urn:microsoft.com/office/officeart/2008/layout/TitlePictureLineup"/>
    <dgm:cxn modelId="{3D770BD8-CDA4-5448-ADA0-13E3A98ABDCE}" type="presParOf" srcId="{5EFEB535-6BA7-9A4F-B27B-EAFDE8E6EE16}" destId="{7B02F705-1929-6744-BB98-BAA235BA80AE}" srcOrd="2" destOrd="0" presId="urn:microsoft.com/office/officeart/2008/layout/TitlePictureLineup"/>
    <dgm:cxn modelId="{2F5924EA-5907-804B-9C55-5FEBDA4E3959}" type="presParOf" srcId="{5EFEB535-6BA7-9A4F-B27B-EAFDE8E6EE16}" destId="{C9E2397F-1375-1642-ABFD-EFB985AC10CC}" srcOrd="3" destOrd="0" presId="urn:microsoft.com/office/officeart/2008/layout/TitlePictureLineup"/>
    <dgm:cxn modelId="{8B5102ED-C7E6-8742-8832-7B312E9F341C}" type="presParOf" srcId="{848DCFE0-2EB6-2245-AAC0-21FF2366785E}" destId="{E99C9EF3-F983-DA4D-B2FB-EB8588414AC5}" srcOrd="3" destOrd="0" presId="urn:microsoft.com/office/officeart/2008/layout/TitlePictureLineup"/>
    <dgm:cxn modelId="{1F8C13F3-6FA1-0E47-B362-5E3B88C47A6D}" type="presParOf" srcId="{848DCFE0-2EB6-2245-AAC0-21FF2366785E}" destId="{C3653AAD-794D-554A-8AEA-939154A94843}" srcOrd="4" destOrd="0" presId="urn:microsoft.com/office/officeart/2008/layout/TitlePictureLineup"/>
    <dgm:cxn modelId="{A17A69C9-3667-3148-8151-DE2094A6E65F}" type="presParOf" srcId="{C3653AAD-794D-554A-8AEA-939154A94843}" destId="{D16F0D77-D162-514A-A62C-B0D9247B514C}" srcOrd="0" destOrd="0" presId="urn:microsoft.com/office/officeart/2008/layout/TitlePictureLineup"/>
    <dgm:cxn modelId="{68B8A478-9E3A-4848-ACD7-621F029D99C1}" type="presParOf" srcId="{C3653AAD-794D-554A-8AEA-939154A94843}" destId="{2330A684-A9CE-D044-B44D-7041C2149E42}" srcOrd="1" destOrd="0" presId="urn:microsoft.com/office/officeart/2008/layout/TitlePictureLineup"/>
    <dgm:cxn modelId="{2B4B2F26-F9F8-1C4D-A014-E3357C8F34DC}" type="presParOf" srcId="{C3653AAD-794D-554A-8AEA-939154A94843}" destId="{B6A23BE0-398F-2640-80F4-7E638276B03B}" srcOrd="2" destOrd="0" presId="urn:microsoft.com/office/officeart/2008/layout/TitlePictureLineup"/>
    <dgm:cxn modelId="{00080FDA-B086-AA4E-B0EC-EC68413E7830}" type="presParOf" srcId="{C3653AAD-794D-554A-8AEA-939154A94843}" destId="{87CE318C-8ECE-3F4E-BA6C-D86AA24BCDA2}" srcOrd="3" destOrd="0" presId="urn:microsoft.com/office/officeart/2008/layout/TitlePictureLineu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B1B13E0-82FD-4E4A-AA9C-B5C6EBB5F9BC}" type="doc">
      <dgm:prSet loTypeId="urn:microsoft.com/office/officeart/2009/3/layout/StepUpProcess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674F0182-6B4B-4CCD-9E78-F4F2B11ABD5E}">
      <dgm:prSet phldrT="[Texto]"/>
      <dgm:spPr/>
      <dgm:t>
        <a:bodyPr/>
        <a:lstStyle/>
        <a:p>
          <a:r>
            <a:rPr lang="en-GB" noProof="0" smtClean="0">
              <a:solidFill>
                <a:schemeClr val="tx2">
                  <a:lumMod val="75000"/>
                </a:schemeClr>
              </a:solidFill>
            </a:rPr>
            <a:t>Demanding the evaluation</a:t>
          </a:r>
          <a:endParaRPr lang="en-GB" noProof="0">
            <a:solidFill>
              <a:schemeClr val="tx2">
                <a:lumMod val="75000"/>
              </a:schemeClr>
            </a:solidFill>
          </a:endParaRPr>
        </a:p>
      </dgm:t>
    </dgm:pt>
    <dgm:pt modelId="{2178306F-DAEC-4B9D-893F-60A3D4141EDD}" type="parTrans" cxnId="{FF7D162A-CD8B-4585-B985-C6A3F0A6BBD8}">
      <dgm:prSet/>
      <dgm:spPr/>
      <dgm:t>
        <a:bodyPr/>
        <a:lstStyle/>
        <a:p>
          <a:endParaRPr lang="es-CL">
            <a:solidFill>
              <a:schemeClr val="tx2">
                <a:lumMod val="75000"/>
              </a:schemeClr>
            </a:solidFill>
          </a:endParaRPr>
        </a:p>
      </dgm:t>
    </dgm:pt>
    <dgm:pt modelId="{CECCD87B-7A8E-4993-8E4F-5B3490395703}" type="sibTrans" cxnId="{FF7D162A-CD8B-4585-B985-C6A3F0A6BBD8}">
      <dgm:prSet/>
      <dgm:spPr/>
      <dgm:t>
        <a:bodyPr/>
        <a:lstStyle/>
        <a:p>
          <a:endParaRPr lang="es-CL">
            <a:solidFill>
              <a:schemeClr val="tx2">
                <a:lumMod val="75000"/>
              </a:schemeClr>
            </a:solidFill>
          </a:endParaRPr>
        </a:p>
      </dgm:t>
    </dgm:pt>
    <dgm:pt modelId="{5F7F76B2-5BF4-4DD3-AF3E-C4E0C144AEBB}">
      <dgm:prSet phldrT="[Texto]"/>
      <dgm:spPr/>
      <dgm:t>
        <a:bodyPr/>
        <a:lstStyle/>
        <a:p>
          <a:r>
            <a:rPr lang="en-GB" noProof="0" dirty="0" smtClean="0">
              <a:solidFill>
                <a:schemeClr val="tx2">
                  <a:lumMod val="75000"/>
                </a:schemeClr>
              </a:solidFill>
            </a:rPr>
            <a:t>Patients or citizens' organizations, should be  specially listened to</a:t>
          </a:r>
          <a:endParaRPr lang="en-GB" noProof="0" dirty="0">
            <a:solidFill>
              <a:schemeClr val="tx2">
                <a:lumMod val="75000"/>
              </a:schemeClr>
            </a:solidFill>
          </a:endParaRPr>
        </a:p>
      </dgm:t>
    </dgm:pt>
    <dgm:pt modelId="{80505845-1444-49A9-B128-02A59459FB95}" type="parTrans" cxnId="{B79EE261-E54E-4645-AFF0-DE7FABB07AFC}">
      <dgm:prSet/>
      <dgm:spPr/>
      <dgm:t>
        <a:bodyPr/>
        <a:lstStyle/>
        <a:p>
          <a:endParaRPr lang="es-CL">
            <a:solidFill>
              <a:schemeClr val="tx2">
                <a:lumMod val="75000"/>
              </a:schemeClr>
            </a:solidFill>
          </a:endParaRPr>
        </a:p>
      </dgm:t>
    </dgm:pt>
    <dgm:pt modelId="{50B47BE7-7A8B-458A-BA5E-CB945FBD1565}" type="sibTrans" cxnId="{B79EE261-E54E-4645-AFF0-DE7FABB07AFC}">
      <dgm:prSet/>
      <dgm:spPr/>
      <dgm:t>
        <a:bodyPr/>
        <a:lstStyle/>
        <a:p>
          <a:endParaRPr lang="es-CL">
            <a:solidFill>
              <a:schemeClr val="tx2">
                <a:lumMod val="75000"/>
              </a:schemeClr>
            </a:solidFill>
          </a:endParaRPr>
        </a:p>
      </dgm:t>
    </dgm:pt>
    <dgm:pt modelId="{A1A7C0F4-DBA3-42F9-8A7A-1BC93761D516}">
      <dgm:prSet phldrT="[Texto]"/>
      <dgm:spPr/>
      <dgm:t>
        <a:bodyPr/>
        <a:lstStyle/>
        <a:p>
          <a:r>
            <a:rPr lang="es-CL" dirty="0" smtClean="0">
              <a:solidFill>
                <a:schemeClr val="tx2">
                  <a:lumMod val="75000"/>
                </a:schemeClr>
              </a:solidFill>
            </a:rPr>
            <a:t>In the recommendation process</a:t>
          </a:r>
          <a:endParaRPr lang="es-CL" dirty="0">
            <a:solidFill>
              <a:schemeClr val="tx2">
                <a:lumMod val="75000"/>
              </a:schemeClr>
            </a:solidFill>
          </a:endParaRPr>
        </a:p>
      </dgm:t>
    </dgm:pt>
    <dgm:pt modelId="{5624D425-24AD-46C8-BA74-EDF1A6582505}" type="parTrans" cxnId="{EEECDE68-97AE-4A9A-A0C3-0598EA8AF920}">
      <dgm:prSet/>
      <dgm:spPr/>
      <dgm:t>
        <a:bodyPr/>
        <a:lstStyle/>
        <a:p>
          <a:endParaRPr lang="es-CL">
            <a:solidFill>
              <a:schemeClr val="tx2">
                <a:lumMod val="75000"/>
              </a:schemeClr>
            </a:solidFill>
          </a:endParaRPr>
        </a:p>
      </dgm:t>
    </dgm:pt>
    <dgm:pt modelId="{5BB08F2A-CC76-4BEB-9DAD-DAB15ED9F557}" type="sibTrans" cxnId="{EEECDE68-97AE-4A9A-A0C3-0598EA8AF920}">
      <dgm:prSet/>
      <dgm:spPr/>
      <dgm:t>
        <a:bodyPr/>
        <a:lstStyle/>
        <a:p>
          <a:endParaRPr lang="es-CL">
            <a:solidFill>
              <a:schemeClr val="tx2">
                <a:lumMod val="75000"/>
              </a:schemeClr>
            </a:solidFill>
          </a:endParaRPr>
        </a:p>
      </dgm:t>
    </dgm:pt>
    <dgm:pt modelId="{311AE51E-F929-4BE4-B5A1-4D5CA32AD274}">
      <dgm:prSet phldrT="[Texto]"/>
      <dgm:spPr/>
      <dgm:t>
        <a:bodyPr/>
        <a:lstStyle/>
        <a:p>
          <a:r>
            <a:rPr lang="es-CL" dirty="0" smtClean="0">
              <a:solidFill>
                <a:schemeClr val="tx2">
                  <a:lumMod val="75000"/>
                </a:schemeClr>
              </a:solidFill>
            </a:rPr>
            <a:t>Appealing </a:t>
          </a:r>
          <a:endParaRPr lang="es-CL" dirty="0">
            <a:solidFill>
              <a:schemeClr val="tx2">
                <a:lumMod val="75000"/>
              </a:schemeClr>
            </a:solidFill>
          </a:endParaRPr>
        </a:p>
      </dgm:t>
    </dgm:pt>
    <dgm:pt modelId="{EE575F26-4211-4213-9962-9E951D8D9687}" type="parTrans" cxnId="{B7B16016-290E-40E3-9A7B-320BAE156565}">
      <dgm:prSet/>
      <dgm:spPr/>
      <dgm:t>
        <a:bodyPr/>
        <a:lstStyle/>
        <a:p>
          <a:endParaRPr lang="es-CL">
            <a:solidFill>
              <a:schemeClr val="tx2">
                <a:lumMod val="75000"/>
              </a:schemeClr>
            </a:solidFill>
          </a:endParaRPr>
        </a:p>
      </dgm:t>
    </dgm:pt>
    <dgm:pt modelId="{484DB550-31FF-4AE9-B42C-70DEF68B5E0A}" type="sibTrans" cxnId="{B7B16016-290E-40E3-9A7B-320BAE156565}">
      <dgm:prSet/>
      <dgm:spPr/>
      <dgm:t>
        <a:bodyPr/>
        <a:lstStyle/>
        <a:p>
          <a:endParaRPr lang="es-CL">
            <a:solidFill>
              <a:schemeClr val="tx2">
                <a:lumMod val="75000"/>
              </a:schemeClr>
            </a:solidFill>
          </a:endParaRPr>
        </a:p>
      </dgm:t>
    </dgm:pt>
    <dgm:pt modelId="{C308936C-0032-3746-887D-AFF608A4E861}">
      <dgm:prSet phldrT="[Texto]"/>
      <dgm:spPr/>
      <dgm:t>
        <a:bodyPr/>
        <a:lstStyle/>
        <a:p>
          <a:r>
            <a:rPr lang="es-CL" dirty="0" smtClean="0">
              <a:solidFill>
                <a:schemeClr val="tx2">
                  <a:lumMod val="75000"/>
                </a:schemeClr>
              </a:solidFill>
            </a:rPr>
            <a:t>As part of the Commision</a:t>
          </a:r>
          <a:endParaRPr lang="es-CL" dirty="0">
            <a:solidFill>
              <a:schemeClr val="tx2">
                <a:lumMod val="75000"/>
              </a:schemeClr>
            </a:solidFill>
          </a:endParaRPr>
        </a:p>
      </dgm:t>
    </dgm:pt>
    <dgm:pt modelId="{0E75643D-A54F-234C-BEC2-4A9B0C2AD6B3}" type="parTrans" cxnId="{BDA28819-3BDF-CC45-9A11-F292717DAA15}">
      <dgm:prSet/>
      <dgm:spPr/>
      <dgm:t>
        <a:bodyPr/>
        <a:lstStyle/>
        <a:p>
          <a:endParaRPr lang="es-ES">
            <a:solidFill>
              <a:schemeClr val="tx2">
                <a:lumMod val="75000"/>
              </a:schemeClr>
            </a:solidFill>
          </a:endParaRPr>
        </a:p>
      </dgm:t>
    </dgm:pt>
    <dgm:pt modelId="{697D3DBD-B800-7743-9317-966B2A9EEDDA}" type="sibTrans" cxnId="{BDA28819-3BDF-CC45-9A11-F292717DAA15}">
      <dgm:prSet/>
      <dgm:spPr/>
      <dgm:t>
        <a:bodyPr/>
        <a:lstStyle/>
        <a:p>
          <a:endParaRPr lang="es-ES">
            <a:solidFill>
              <a:schemeClr val="tx2">
                <a:lumMod val="75000"/>
              </a:schemeClr>
            </a:solidFill>
          </a:endParaRPr>
        </a:p>
      </dgm:t>
    </dgm:pt>
    <dgm:pt modelId="{D7287C1B-72DA-446B-AD86-58846059E7F8}" type="pres">
      <dgm:prSet presAssocID="{4B1B13E0-82FD-4E4A-AA9C-B5C6EBB5F9B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CL"/>
        </a:p>
      </dgm:t>
    </dgm:pt>
    <dgm:pt modelId="{54FB240E-5127-4AAC-86FA-3261D373CFC4}" type="pres">
      <dgm:prSet presAssocID="{674F0182-6B4B-4CCD-9E78-F4F2B11ABD5E}" presName="composite" presStyleCnt="0"/>
      <dgm:spPr/>
    </dgm:pt>
    <dgm:pt modelId="{66E43B9A-75EF-455B-9304-2DC3D25A89E9}" type="pres">
      <dgm:prSet presAssocID="{674F0182-6B4B-4CCD-9E78-F4F2B11ABD5E}" presName="LShape" presStyleLbl="alignNode1" presStyleIdx="0" presStyleCnt="3"/>
      <dgm:spPr/>
    </dgm:pt>
    <dgm:pt modelId="{D9E0C5E8-0421-46AB-875E-9090A26B0F02}" type="pres">
      <dgm:prSet presAssocID="{674F0182-6B4B-4CCD-9E78-F4F2B11ABD5E}" presName="Parent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37532EF-5C15-439C-B74C-947E39733CDF}" type="pres">
      <dgm:prSet presAssocID="{674F0182-6B4B-4CCD-9E78-F4F2B11ABD5E}" presName="Triangle" presStyleLbl="alignNode1" presStyleIdx="1" presStyleCnt="3"/>
      <dgm:spPr/>
    </dgm:pt>
    <dgm:pt modelId="{F512F5A1-C0CC-4AD1-B5DD-653509B138D5}" type="pres">
      <dgm:prSet presAssocID="{CECCD87B-7A8E-4993-8E4F-5B3490395703}" presName="sibTrans" presStyleCnt="0"/>
      <dgm:spPr/>
    </dgm:pt>
    <dgm:pt modelId="{222901C3-8F6F-44DD-8256-7F6B2E957DFD}" type="pres">
      <dgm:prSet presAssocID="{CECCD87B-7A8E-4993-8E4F-5B3490395703}" presName="space" presStyleCnt="0"/>
      <dgm:spPr/>
    </dgm:pt>
    <dgm:pt modelId="{BC8A4A6A-46CB-4EC4-BA81-A0C2709480DF}" type="pres">
      <dgm:prSet presAssocID="{A1A7C0F4-DBA3-42F9-8A7A-1BC93761D516}" presName="composite" presStyleCnt="0"/>
      <dgm:spPr/>
    </dgm:pt>
    <dgm:pt modelId="{896F3255-5A9B-44CA-98C3-B61E472EDB1C}" type="pres">
      <dgm:prSet presAssocID="{A1A7C0F4-DBA3-42F9-8A7A-1BC93761D516}" presName="LShape" presStyleLbl="alignNode1" presStyleIdx="2" presStyleCnt="3"/>
      <dgm:spPr/>
    </dgm:pt>
    <dgm:pt modelId="{6D10A328-DF97-41A8-8283-81914FDB8236}" type="pres">
      <dgm:prSet presAssocID="{A1A7C0F4-DBA3-42F9-8A7A-1BC93761D516}" presName="Parent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6817CA72-CDA1-E74D-BF7D-25192EC24D82}" type="presOf" srcId="{4B1B13E0-82FD-4E4A-AA9C-B5C6EBB5F9BC}" destId="{D7287C1B-72DA-446B-AD86-58846059E7F8}" srcOrd="0" destOrd="0" presId="urn:microsoft.com/office/officeart/2009/3/layout/StepUpProcess"/>
    <dgm:cxn modelId="{DD53F0F2-2206-C142-9F15-364453FEF666}" type="presOf" srcId="{311AE51E-F929-4BE4-B5A1-4D5CA32AD274}" destId="{6D10A328-DF97-41A8-8283-81914FDB8236}" srcOrd="0" destOrd="2" presId="urn:microsoft.com/office/officeart/2009/3/layout/StepUpProcess"/>
    <dgm:cxn modelId="{FF7D162A-CD8B-4585-B985-C6A3F0A6BBD8}" srcId="{4B1B13E0-82FD-4E4A-AA9C-B5C6EBB5F9BC}" destId="{674F0182-6B4B-4CCD-9E78-F4F2B11ABD5E}" srcOrd="0" destOrd="0" parTransId="{2178306F-DAEC-4B9D-893F-60A3D4141EDD}" sibTransId="{CECCD87B-7A8E-4993-8E4F-5B3490395703}"/>
    <dgm:cxn modelId="{BDA28819-3BDF-CC45-9A11-F292717DAA15}" srcId="{A1A7C0F4-DBA3-42F9-8A7A-1BC93761D516}" destId="{C308936C-0032-3746-887D-AFF608A4E861}" srcOrd="0" destOrd="0" parTransId="{0E75643D-A54F-234C-BEC2-4A9B0C2AD6B3}" sibTransId="{697D3DBD-B800-7743-9317-966B2A9EEDDA}"/>
    <dgm:cxn modelId="{3120CF55-270D-004A-88EE-00DDE16E8E3A}" type="presOf" srcId="{5F7F76B2-5BF4-4DD3-AF3E-C4E0C144AEBB}" destId="{D9E0C5E8-0421-46AB-875E-9090A26B0F02}" srcOrd="0" destOrd="1" presId="urn:microsoft.com/office/officeart/2009/3/layout/StepUpProcess"/>
    <dgm:cxn modelId="{B79EE261-E54E-4645-AFF0-DE7FABB07AFC}" srcId="{674F0182-6B4B-4CCD-9E78-F4F2B11ABD5E}" destId="{5F7F76B2-5BF4-4DD3-AF3E-C4E0C144AEBB}" srcOrd="0" destOrd="0" parTransId="{80505845-1444-49A9-B128-02A59459FB95}" sibTransId="{50B47BE7-7A8B-458A-BA5E-CB945FBD1565}"/>
    <dgm:cxn modelId="{3801FABB-0553-0749-B70F-179C0507FA66}" type="presOf" srcId="{C308936C-0032-3746-887D-AFF608A4E861}" destId="{6D10A328-DF97-41A8-8283-81914FDB8236}" srcOrd="0" destOrd="1" presId="urn:microsoft.com/office/officeart/2009/3/layout/StepUpProcess"/>
    <dgm:cxn modelId="{3B9E9011-32DF-4740-A58A-A0B635388322}" type="presOf" srcId="{A1A7C0F4-DBA3-42F9-8A7A-1BC93761D516}" destId="{6D10A328-DF97-41A8-8283-81914FDB8236}" srcOrd="0" destOrd="0" presId="urn:microsoft.com/office/officeart/2009/3/layout/StepUpProcess"/>
    <dgm:cxn modelId="{B7B16016-290E-40E3-9A7B-320BAE156565}" srcId="{A1A7C0F4-DBA3-42F9-8A7A-1BC93761D516}" destId="{311AE51E-F929-4BE4-B5A1-4D5CA32AD274}" srcOrd="1" destOrd="0" parTransId="{EE575F26-4211-4213-9962-9E951D8D9687}" sibTransId="{484DB550-31FF-4AE9-B42C-70DEF68B5E0A}"/>
    <dgm:cxn modelId="{EEECDE68-97AE-4A9A-A0C3-0598EA8AF920}" srcId="{4B1B13E0-82FD-4E4A-AA9C-B5C6EBB5F9BC}" destId="{A1A7C0F4-DBA3-42F9-8A7A-1BC93761D516}" srcOrd="1" destOrd="0" parTransId="{5624D425-24AD-46C8-BA74-EDF1A6582505}" sibTransId="{5BB08F2A-CC76-4BEB-9DAD-DAB15ED9F557}"/>
    <dgm:cxn modelId="{1E0EE5A7-38DE-584C-81D1-CB2537F05526}" type="presOf" srcId="{674F0182-6B4B-4CCD-9E78-F4F2B11ABD5E}" destId="{D9E0C5E8-0421-46AB-875E-9090A26B0F02}" srcOrd="0" destOrd="0" presId="urn:microsoft.com/office/officeart/2009/3/layout/StepUpProcess"/>
    <dgm:cxn modelId="{DF8C3E0B-BD06-194C-9DD6-A15AA45748EB}" type="presParOf" srcId="{D7287C1B-72DA-446B-AD86-58846059E7F8}" destId="{54FB240E-5127-4AAC-86FA-3261D373CFC4}" srcOrd="0" destOrd="0" presId="urn:microsoft.com/office/officeart/2009/3/layout/StepUpProcess"/>
    <dgm:cxn modelId="{B6B89C3B-BEA4-5D43-8887-1B8759F4D46F}" type="presParOf" srcId="{54FB240E-5127-4AAC-86FA-3261D373CFC4}" destId="{66E43B9A-75EF-455B-9304-2DC3D25A89E9}" srcOrd="0" destOrd="0" presId="urn:microsoft.com/office/officeart/2009/3/layout/StepUpProcess"/>
    <dgm:cxn modelId="{73A2D429-F76F-124E-A108-871B0BAB77FF}" type="presParOf" srcId="{54FB240E-5127-4AAC-86FA-3261D373CFC4}" destId="{D9E0C5E8-0421-46AB-875E-9090A26B0F02}" srcOrd="1" destOrd="0" presId="urn:microsoft.com/office/officeart/2009/3/layout/StepUpProcess"/>
    <dgm:cxn modelId="{E73AF17A-6D0C-C443-9967-DF65C1D9EF6D}" type="presParOf" srcId="{54FB240E-5127-4AAC-86FA-3261D373CFC4}" destId="{837532EF-5C15-439C-B74C-947E39733CDF}" srcOrd="2" destOrd="0" presId="urn:microsoft.com/office/officeart/2009/3/layout/StepUpProcess"/>
    <dgm:cxn modelId="{0521EF60-B765-6944-A338-84FB10507E1B}" type="presParOf" srcId="{D7287C1B-72DA-446B-AD86-58846059E7F8}" destId="{F512F5A1-C0CC-4AD1-B5DD-653509B138D5}" srcOrd="1" destOrd="0" presId="urn:microsoft.com/office/officeart/2009/3/layout/StepUpProcess"/>
    <dgm:cxn modelId="{410D3139-A12B-7343-A2A4-18797E824B7E}" type="presParOf" srcId="{F512F5A1-C0CC-4AD1-B5DD-653509B138D5}" destId="{222901C3-8F6F-44DD-8256-7F6B2E957DFD}" srcOrd="0" destOrd="0" presId="urn:microsoft.com/office/officeart/2009/3/layout/StepUpProcess"/>
    <dgm:cxn modelId="{A6AEFFC2-A3FE-D44F-AF55-B9F8D80A5EB0}" type="presParOf" srcId="{D7287C1B-72DA-446B-AD86-58846059E7F8}" destId="{BC8A4A6A-46CB-4EC4-BA81-A0C2709480DF}" srcOrd="2" destOrd="0" presId="urn:microsoft.com/office/officeart/2009/3/layout/StepUpProcess"/>
    <dgm:cxn modelId="{7496B205-FB14-1049-8DF5-FAFD57DF9CD4}" type="presParOf" srcId="{BC8A4A6A-46CB-4EC4-BA81-A0C2709480DF}" destId="{896F3255-5A9B-44CA-98C3-B61E472EDB1C}" srcOrd="0" destOrd="0" presId="urn:microsoft.com/office/officeart/2009/3/layout/StepUpProcess"/>
    <dgm:cxn modelId="{F5FF430D-2231-D44A-A3E2-662E085234C3}" type="presParOf" srcId="{BC8A4A6A-46CB-4EC4-BA81-A0C2709480DF}" destId="{6D10A328-DF97-41A8-8283-81914FDB8236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7CFC81-DE2E-4272-A735-19B26AA75972}">
      <dsp:nvSpPr>
        <dsp:cNvPr id="0" name=""/>
        <dsp:cNvSpPr/>
      </dsp:nvSpPr>
      <dsp:spPr>
        <a:xfrm>
          <a:off x="613290" y="0"/>
          <a:ext cx="6950631" cy="452596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solidFill>
            <a:schemeClr val="tx2">
              <a:lumMod val="60000"/>
              <a:lumOff val="4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1E71DD-FD90-442A-9DBE-36BFD1314063}">
      <dsp:nvSpPr>
        <dsp:cNvPr id="0" name=""/>
        <dsp:cNvSpPr/>
      </dsp:nvSpPr>
      <dsp:spPr>
        <a:xfrm>
          <a:off x="3992" y="1357788"/>
          <a:ext cx="891188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smtClean="0"/>
            <a:t>Burden of Disease Studies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smtClean="0"/>
            <a:t>1995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smtClean="0"/>
            <a:t>2007</a:t>
          </a:r>
          <a:endParaRPr lang="en-GB" sz="1200" kern="1200" noProof="0"/>
        </a:p>
      </dsp:txBody>
      <dsp:txXfrm>
        <a:off x="47496" y="1401292"/>
        <a:ext cx="804180" cy="1723376"/>
      </dsp:txXfrm>
    </dsp:sp>
    <dsp:sp modelId="{51E3DB81-1149-4B45-9421-B557CE64F09C}">
      <dsp:nvSpPr>
        <dsp:cNvPr id="0" name=""/>
        <dsp:cNvSpPr/>
      </dsp:nvSpPr>
      <dsp:spPr>
        <a:xfrm>
          <a:off x="1043712" y="1357788"/>
          <a:ext cx="891188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First cost-effectiveness study (1999)</a:t>
          </a:r>
          <a:endParaRPr lang="en-GB" sz="1200" kern="1200" noProof="0" dirty="0"/>
        </a:p>
      </dsp:txBody>
      <dsp:txXfrm>
        <a:off x="1087216" y="1401292"/>
        <a:ext cx="804180" cy="1723376"/>
      </dsp:txXfrm>
    </dsp:sp>
    <dsp:sp modelId="{E61191B4-4AF0-4A6B-A762-BF2B21C9E489}">
      <dsp:nvSpPr>
        <dsp:cNvPr id="0" name=""/>
        <dsp:cNvSpPr/>
      </dsp:nvSpPr>
      <dsp:spPr>
        <a:xfrm>
          <a:off x="2083432" y="1357788"/>
          <a:ext cx="891188" cy="1810384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>
              <a:solidFill>
                <a:schemeClr val="tx1"/>
              </a:solidFill>
            </a:rPr>
            <a:t>AUGE Law requires specific studies, criteria and protocols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noProof="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>
              <a:solidFill>
                <a:schemeClr val="tx1"/>
              </a:solidFill>
            </a:rPr>
            <a:t>2005</a:t>
          </a:r>
          <a:endParaRPr lang="en-GB" sz="1200" kern="1200" noProof="0" dirty="0">
            <a:solidFill>
              <a:schemeClr val="tx1"/>
            </a:solidFill>
          </a:endParaRPr>
        </a:p>
      </dsp:txBody>
      <dsp:txXfrm>
        <a:off x="2126936" y="1401292"/>
        <a:ext cx="804180" cy="1723376"/>
      </dsp:txXfrm>
    </dsp:sp>
    <dsp:sp modelId="{7D133A0D-7799-4701-BB9D-9C19731DD6A0}">
      <dsp:nvSpPr>
        <dsp:cNvPr id="0" name=""/>
        <dsp:cNvSpPr/>
      </dsp:nvSpPr>
      <dsp:spPr>
        <a:xfrm>
          <a:off x="3123152" y="1357788"/>
          <a:ext cx="891188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smtClean="0"/>
            <a:t>AUGE studies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smtClean="0"/>
            <a:t>interventions effectiveness  (2007)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smtClean="0"/>
            <a:t>Social preferences (2008)</a:t>
          </a:r>
          <a:endParaRPr lang="en-GB" sz="1200" kern="1200" noProof="0"/>
        </a:p>
      </dsp:txBody>
      <dsp:txXfrm>
        <a:off x="3166656" y="1401292"/>
        <a:ext cx="804180" cy="1723376"/>
      </dsp:txXfrm>
    </dsp:sp>
    <dsp:sp modelId="{C94E705A-17E2-4022-884F-C72C1AA8697A}">
      <dsp:nvSpPr>
        <dsp:cNvPr id="0" name=""/>
        <dsp:cNvSpPr/>
      </dsp:nvSpPr>
      <dsp:spPr>
        <a:xfrm>
          <a:off x="4162872" y="1357788"/>
          <a:ext cx="891188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(generalised) Cost-effectiveness study to inform AUGE (2008-10)</a:t>
          </a:r>
        </a:p>
      </dsp:txBody>
      <dsp:txXfrm>
        <a:off x="4206376" y="1401292"/>
        <a:ext cx="804180" cy="1723376"/>
      </dsp:txXfrm>
    </dsp:sp>
    <dsp:sp modelId="{AAFE7035-4A14-7042-A675-988105F49DBE}">
      <dsp:nvSpPr>
        <dsp:cNvPr id="0" name=""/>
        <dsp:cNvSpPr/>
      </dsp:nvSpPr>
      <dsp:spPr>
        <a:xfrm>
          <a:off x="5202592" y="1357788"/>
          <a:ext cx="891188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National Commission on HTA (2012)</a:t>
          </a:r>
        </a:p>
      </dsp:txBody>
      <dsp:txXfrm>
        <a:off x="5246096" y="1401292"/>
        <a:ext cx="804180" cy="1723376"/>
      </dsp:txXfrm>
    </dsp:sp>
    <dsp:sp modelId="{7252B887-7BF8-425B-A63A-C9D28D1F984B}">
      <dsp:nvSpPr>
        <dsp:cNvPr id="0" name=""/>
        <dsp:cNvSpPr/>
      </dsp:nvSpPr>
      <dsp:spPr>
        <a:xfrm>
          <a:off x="6242311" y="1357788"/>
          <a:ext cx="891188" cy="1810384"/>
        </a:xfrm>
        <a:prstGeom prst="roundRect">
          <a:avLst/>
        </a:prstGeom>
        <a:solidFill>
          <a:schemeClr val="accent6">
            <a:lumMod val="60000"/>
            <a:lumOff val="40000"/>
            <a:alpha val="97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>
              <a:solidFill>
                <a:srgbClr val="000000"/>
              </a:solidFill>
            </a:rPr>
            <a:t>Guidelines: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>
              <a:solidFill>
                <a:srgbClr val="000000"/>
              </a:solidFill>
            </a:rPr>
            <a:t>Reference case for EE (2013)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>
              <a:solidFill>
                <a:srgbClr val="000000"/>
              </a:solidFill>
            </a:rPr>
            <a:t>Handbook for CPG development (2014)</a:t>
          </a:r>
          <a:endParaRPr lang="en-GB" sz="1200" kern="1200" noProof="0" dirty="0">
            <a:solidFill>
              <a:srgbClr val="000000"/>
            </a:solidFill>
          </a:endParaRPr>
        </a:p>
      </dsp:txBody>
      <dsp:txXfrm>
        <a:off x="6285815" y="1401292"/>
        <a:ext cx="804180" cy="1723376"/>
      </dsp:txXfrm>
    </dsp:sp>
    <dsp:sp modelId="{1DF0D3C7-52A6-4AE9-8C3D-FFE3254FE8D2}">
      <dsp:nvSpPr>
        <dsp:cNvPr id="0" name=""/>
        <dsp:cNvSpPr/>
      </dsp:nvSpPr>
      <dsp:spPr>
        <a:xfrm>
          <a:off x="7282031" y="1357788"/>
          <a:ext cx="891188" cy="1810384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>
              <a:solidFill>
                <a:schemeClr val="tx1"/>
              </a:solidFill>
            </a:rPr>
            <a:t>New fund for High cost treatment– Explicit evaluation and HTA process 2015</a:t>
          </a:r>
          <a:endParaRPr lang="en-GB" sz="1200" kern="1200" noProof="0" dirty="0">
            <a:solidFill>
              <a:schemeClr val="tx1"/>
            </a:solidFill>
          </a:endParaRPr>
        </a:p>
      </dsp:txBody>
      <dsp:txXfrm>
        <a:off x="7325535" y="1401292"/>
        <a:ext cx="804180" cy="17233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3A7063-C30B-F64A-8ADA-A7FDABB5A42F}">
      <dsp:nvSpPr>
        <dsp:cNvPr id="0" name=""/>
        <dsp:cNvSpPr/>
      </dsp:nvSpPr>
      <dsp:spPr>
        <a:xfrm>
          <a:off x="3392292" y="3825"/>
          <a:ext cx="1376842" cy="8949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Evidential studies for AUGE Department (Ministry)</a:t>
          </a:r>
          <a:endParaRPr lang="en-GB" sz="1200" kern="1200" noProof="0" dirty="0"/>
        </a:p>
      </dsp:txBody>
      <dsp:txXfrm>
        <a:off x="3435980" y="47513"/>
        <a:ext cx="1289466" cy="807571"/>
      </dsp:txXfrm>
    </dsp:sp>
    <dsp:sp modelId="{AFAE0027-D6BB-4C4C-B800-AFCCF4E881F3}">
      <dsp:nvSpPr>
        <dsp:cNvPr id="0" name=""/>
        <dsp:cNvSpPr/>
      </dsp:nvSpPr>
      <dsp:spPr>
        <a:xfrm>
          <a:off x="1528226" y="451299"/>
          <a:ext cx="5104974" cy="5104974"/>
        </a:xfrm>
        <a:custGeom>
          <a:avLst/>
          <a:gdLst/>
          <a:ahLst/>
          <a:cxnLst/>
          <a:rect l="0" t="0" r="0" b="0"/>
          <a:pathLst>
            <a:path>
              <a:moveTo>
                <a:pt x="3250004" y="97154"/>
              </a:moveTo>
              <a:arcTo wR="2552487" hR="2552487" stAng="17151535" swAng="125480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5909A0-A4A4-D14C-9A3A-EC889AC72F1E}">
      <dsp:nvSpPr>
        <dsp:cNvPr id="0" name=""/>
        <dsp:cNvSpPr/>
      </dsp:nvSpPr>
      <dsp:spPr>
        <a:xfrm>
          <a:off x="5387907" y="964863"/>
          <a:ext cx="1376842" cy="8949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FONASA (various departments)  </a:t>
          </a:r>
          <a:endParaRPr lang="en-GB" sz="1200" kern="1200" noProof="0" dirty="0"/>
        </a:p>
      </dsp:txBody>
      <dsp:txXfrm>
        <a:off x="5431595" y="1008551"/>
        <a:ext cx="1289466" cy="807571"/>
      </dsp:txXfrm>
    </dsp:sp>
    <dsp:sp modelId="{B257AB8A-E9F2-434F-B4AF-02B4E09F2505}">
      <dsp:nvSpPr>
        <dsp:cNvPr id="0" name=""/>
        <dsp:cNvSpPr/>
      </dsp:nvSpPr>
      <dsp:spPr>
        <a:xfrm>
          <a:off x="1528226" y="451299"/>
          <a:ext cx="5104974" cy="5104974"/>
        </a:xfrm>
        <a:custGeom>
          <a:avLst/>
          <a:gdLst/>
          <a:ahLst/>
          <a:cxnLst/>
          <a:rect l="0" t="0" r="0" b="0"/>
          <a:pathLst>
            <a:path>
              <a:moveTo>
                <a:pt x="4840028" y="1420080"/>
              </a:moveTo>
              <a:arcTo wR="2552487" hR="2552487" stAng="20019786" swAng="17251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CD3DA1-BC48-5F4D-A9A5-B01E437C3EA7}">
      <dsp:nvSpPr>
        <dsp:cNvPr id="0" name=""/>
        <dsp:cNvSpPr/>
      </dsp:nvSpPr>
      <dsp:spPr>
        <a:xfrm>
          <a:off x="5880783" y="3124294"/>
          <a:ext cx="1376842" cy="8949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Department of health economics (Ministry)</a:t>
          </a:r>
          <a:endParaRPr lang="en-GB" sz="1200" kern="1200" noProof="0" dirty="0"/>
        </a:p>
      </dsp:txBody>
      <dsp:txXfrm>
        <a:off x="5924471" y="3167982"/>
        <a:ext cx="1289466" cy="807571"/>
      </dsp:txXfrm>
    </dsp:sp>
    <dsp:sp modelId="{75D9B009-A4DB-4B46-903D-0480BB31F569}">
      <dsp:nvSpPr>
        <dsp:cNvPr id="0" name=""/>
        <dsp:cNvSpPr/>
      </dsp:nvSpPr>
      <dsp:spPr>
        <a:xfrm>
          <a:off x="1528226" y="451299"/>
          <a:ext cx="5104974" cy="5104974"/>
        </a:xfrm>
        <a:custGeom>
          <a:avLst/>
          <a:gdLst/>
          <a:ahLst/>
          <a:cxnLst/>
          <a:rect l="0" t="0" r="0" b="0"/>
          <a:pathLst>
            <a:path>
              <a:moveTo>
                <a:pt x="4890208" y="3577305"/>
              </a:moveTo>
              <a:arcTo wR="2552487" hR="2552487" stAng="1420310" swAng="135736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C3038-04E5-4F46-AC87-7C2CC837BFF9}">
      <dsp:nvSpPr>
        <dsp:cNvPr id="0" name=""/>
        <dsp:cNvSpPr/>
      </dsp:nvSpPr>
      <dsp:spPr>
        <a:xfrm>
          <a:off x="4499775" y="4856024"/>
          <a:ext cx="1376842" cy="8949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HTA Department (Ministry)</a:t>
          </a:r>
        </a:p>
      </dsp:txBody>
      <dsp:txXfrm>
        <a:off x="4543463" y="4899712"/>
        <a:ext cx="1289466" cy="807571"/>
      </dsp:txXfrm>
    </dsp:sp>
    <dsp:sp modelId="{29AC8555-CDAB-CD4F-A1AE-24CF16B15F28}">
      <dsp:nvSpPr>
        <dsp:cNvPr id="0" name=""/>
        <dsp:cNvSpPr/>
      </dsp:nvSpPr>
      <dsp:spPr>
        <a:xfrm>
          <a:off x="1528226" y="451299"/>
          <a:ext cx="5104974" cy="5104974"/>
        </a:xfrm>
        <a:custGeom>
          <a:avLst/>
          <a:gdLst/>
          <a:ahLst/>
          <a:cxnLst/>
          <a:rect l="0" t="0" r="0" b="0"/>
          <a:pathLst>
            <a:path>
              <a:moveTo>
                <a:pt x="2963279" y="5071701"/>
              </a:moveTo>
              <a:arcTo wR="2552487" hR="2552487" stAng="4844320" swAng="111136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3850CC-62A0-DB41-AC72-51F5EAEBEA4D}">
      <dsp:nvSpPr>
        <dsp:cNvPr id="0" name=""/>
        <dsp:cNvSpPr/>
      </dsp:nvSpPr>
      <dsp:spPr>
        <a:xfrm>
          <a:off x="2284810" y="4856024"/>
          <a:ext cx="1376842" cy="8949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Clinical experts and scientific societies </a:t>
          </a:r>
        </a:p>
      </dsp:txBody>
      <dsp:txXfrm>
        <a:off x="2328498" y="4899712"/>
        <a:ext cx="1289466" cy="807571"/>
      </dsp:txXfrm>
    </dsp:sp>
    <dsp:sp modelId="{79A9153B-65EF-7A4A-882D-A1C10CA2768D}">
      <dsp:nvSpPr>
        <dsp:cNvPr id="0" name=""/>
        <dsp:cNvSpPr/>
      </dsp:nvSpPr>
      <dsp:spPr>
        <a:xfrm>
          <a:off x="1528226" y="451299"/>
          <a:ext cx="5104974" cy="5104974"/>
        </a:xfrm>
        <a:custGeom>
          <a:avLst/>
          <a:gdLst/>
          <a:ahLst/>
          <a:cxnLst/>
          <a:rect l="0" t="0" r="0" b="0"/>
          <a:pathLst>
            <a:path>
              <a:moveTo>
                <a:pt x="788842" y="4397683"/>
              </a:moveTo>
              <a:arcTo wR="2552487" hR="2552487" stAng="8022329" swAng="135736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099176-B5EB-814B-8112-B547AC795D2F}">
      <dsp:nvSpPr>
        <dsp:cNvPr id="0" name=""/>
        <dsp:cNvSpPr/>
      </dsp:nvSpPr>
      <dsp:spPr>
        <a:xfrm>
          <a:off x="903801" y="3124294"/>
          <a:ext cx="1376842" cy="8949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Universities (when studies are commissioned)</a:t>
          </a:r>
        </a:p>
      </dsp:txBody>
      <dsp:txXfrm>
        <a:off x="947489" y="3167982"/>
        <a:ext cx="1289466" cy="807571"/>
      </dsp:txXfrm>
    </dsp:sp>
    <dsp:sp modelId="{2C985F18-E324-0544-A20D-887BCFD887EA}">
      <dsp:nvSpPr>
        <dsp:cNvPr id="0" name=""/>
        <dsp:cNvSpPr/>
      </dsp:nvSpPr>
      <dsp:spPr>
        <a:xfrm>
          <a:off x="1528226" y="451299"/>
          <a:ext cx="5104974" cy="5104974"/>
        </a:xfrm>
        <a:custGeom>
          <a:avLst/>
          <a:gdLst/>
          <a:ahLst/>
          <a:cxnLst/>
          <a:rect l="0" t="0" r="0" b="0"/>
          <a:pathLst>
            <a:path>
              <a:moveTo>
                <a:pt x="2268" y="2660082"/>
              </a:moveTo>
              <a:arcTo wR="2552487" hR="2552487" stAng="10655045" swAng="17251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F22409-6B51-DB48-B309-0BEDD40F72C9}">
      <dsp:nvSpPr>
        <dsp:cNvPr id="0" name=""/>
        <dsp:cNvSpPr/>
      </dsp:nvSpPr>
      <dsp:spPr>
        <a:xfrm>
          <a:off x="1396677" y="964863"/>
          <a:ext cx="1376842" cy="8949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Patients </a:t>
          </a:r>
        </a:p>
      </dsp:txBody>
      <dsp:txXfrm>
        <a:off x="1440365" y="1008551"/>
        <a:ext cx="1289466" cy="807571"/>
      </dsp:txXfrm>
    </dsp:sp>
    <dsp:sp modelId="{06E956CF-6324-1547-ACC9-D0A35218C883}">
      <dsp:nvSpPr>
        <dsp:cNvPr id="0" name=""/>
        <dsp:cNvSpPr/>
      </dsp:nvSpPr>
      <dsp:spPr>
        <a:xfrm>
          <a:off x="1528226" y="451299"/>
          <a:ext cx="5104974" cy="5104974"/>
        </a:xfrm>
        <a:custGeom>
          <a:avLst/>
          <a:gdLst/>
          <a:ahLst/>
          <a:cxnLst/>
          <a:rect l="0" t="0" r="0" b="0"/>
          <a:pathLst>
            <a:path>
              <a:moveTo>
                <a:pt x="1024475" y="507892"/>
              </a:moveTo>
              <a:arcTo wR="2552487" hR="2552487" stAng="13993661" swAng="125480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CA3DDE-ED58-2546-991F-B28DB0F089AD}">
      <dsp:nvSpPr>
        <dsp:cNvPr id="0" name=""/>
        <dsp:cNvSpPr/>
      </dsp:nvSpPr>
      <dsp:spPr>
        <a:xfrm>
          <a:off x="790278" y="0"/>
          <a:ext cx="3341722" cy="3341722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133FCE-5727-2040-8903-7A117487E210}">
      <dsp:nvSpPr>
        <dsp:cNvPr id="0" name=""/>
        <dsp:cNvSpPr/>
      </dsp:nvSpPr>
      <dsp:spPr>
        <a:xfrm>
          <a:off x="1107742" y="317463"/>
          <a:ext cx="1303271" cy="1303271"/>
        </a:xfrm>
        <a:prstGeom prst="roundRect">
          <a:avLst/>
        </a:prstGeom>
        <a:solidFill>
          <a:srgbClr val="D99694"/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>
              <a:solidFill>
                <a:schemeClr val="tx1"/>
              </a:solidFill>
            </a:rPr>
            <a:t>AUGE programme</a:t>
          </a:r>
        </a:p>
      </dsp:txBody>
      <dsp:txXfrm>
        <a:off x="1171362" y="381083"/>
        <a:ext cx="1176031" cy="1176031"/>
      </dsp:txXfrm>
    </dsp:sp>
    <dsp:sp modelId="{D5B168B9-F40A-0641-BD2A-31EF2636456C}">
      <dsp:nvSpPr>
        <dsp:cNvPr id="0" name=""/>
        <dsp:cNvSpPr/>
      </dsp:nvSpPr>
      <dsp:spPr>
        <a:xfrm>
          <a:off x="2511265" y="317463"/>
          <a:ext cx="1303271" cy="1303271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>
              <a:solidFill>
                <a:srgbClr val="000000"/>
              </a:solidFill>
            </a:rPr>
            <a:t>National Immunisation Programme </a:t>
          </a:r>
        </a:p>
      </dsp:txBody>
      <dsp:txXfrm>
        <a:off x="2574885" y="381083"/>
        <a:ext cx="1176031" cy="1176031"/>
      </dsp:txXfrm>
    </dsp:sp>
    <dsp:sp modelId="{C91DD2F0-0BD8-4A48-82F6-4C28083CD654}">
      <dsp:nvSpPr>
        <dsp:cNvPr id="0" name=""/>
        <dsp:cNvSpPr/>
      </dsp:nvSpPr>
      <dsp:spPr>
        <a:xfrm>
          <a:off x="1107742" y="1720986"/>
          <a:ext cx="1303271" cy="1303271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>
              <a:solidFill>
                <a:schemeClr val="tx1"/>
              </a:solidFill>
            </a:rPr>
            <a:t>Prevention and promotion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>
              <a:solidFill>
                <a:schemeClr val="tx1"/>
              </a:solidFill>
            </a:rPr>
            <a:t>programmes</a:t>
          </a:r>
        </a:p>
      </dsp:txBody>
      <dsp:txXfrm>
        <a:off x="1171362" y="1784606"/>
        <a:ext cx="1176031" cy="1176031"/>
      </dsp:txXfrm>
    </dsp:sp>
    <dsp:sp modelId="{E759234A-BA4E-7546-BD33-1053F4757E5B}">
      <dsp:nvSpPr>
        <dsp:cNvPr id="0" name=""/>
        <dsp:cNvSpPr/>
      </dsp:nvSpPr>
      <dsp:spPr>
        <a:xfrm>
          <a:off x="2511265" y="1720986"/>
          <a:ext cx="1303271" cy="1303271"/>
        </a:xfrm>
        <a:prstGeom prst="roundRect">
          <a:avLst/>
        </a:prstGeom>
        <a:solidFill>
          <a:srgbClr val="D99694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>
              <a:solidFill>
                <a:schemeClr val="tx1"/>
              </a:solidFill>
            </a:rPr>
            <a:t>New Fund for high cost treatments</a:t>
          </a:r>
          <a:endParaRPr lang="en-GB" sz="1200" kern="1200" noProof="0" dirty="0">
            <a:solidFill>
              <a:schemeClr val="tx1"/>
            </a:solidFill>
          </a:endParaRPr>
        </a:p>
      </dsp:txBody>
      <dsp:txXfrm>
        <a:off x="2574885" y="1784606"/>
        <a:ext cx="1176031" cy="11760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D9962-B4F7-3B41-BD55-23A822005474}">
      <dsp:nvSpPr>
        <dsp:cNvPr id="0" name=""/>
        <dsp:cNvSpPr/>
      </dsp:nvSpPr>
      <dsp:spPr>
        <a:xfrm>
          <a:off x="2940" y="384408"/>
          <a:ext cx="0" cy="4153127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C7DF7D-69D2-3348-9342-19663B257580}">
      <dsp:nvSpPr>
        <dsp:cNvPr id="0" name=""/>
        <dsp:cNvSpPr/>
      </dsp:nvSpPr>
      <dsp:spPr>
        <a:xfrm>
          <a:off x="118305" y="663051"/>
          <a:ext cx="2184314" cy="6432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BE4726-2EA3-C947-8D69-BF9935E65260}">
      <dsp:nvSpPr>
        <dsp:cNvPr id="0" name=""/>
        <dsp:cNvSpPr/>
      </dsp:nvSpPr>
      <dsp:spPr>
        <a:xfrm>
          <a:off x="118305" y="1471459"/>
          <a:ext cx="2184314" cy="3000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noProof="0" smtClean="0">
              <a:solidFill>
                <a:srgbClr val="558ED5"/>
              </a:solidFill>
            </a:rPr>
            <a:t>Independence</a:t>
          </a:r>
          <a:endParaRPr lang="en-AU" sz="1800" kern="1200" noProof="0">
            <a:solidFill>
              <a:srgbClr val="558ED5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noProof="0" smtClean="0">
              <a:solidFill>
                <a:srgbClr val="558ED5"/>
              </a:solidFill>
            </a:rPr>
            <a:t>Transparency</a:t>
          </a:r>
          <a:endParaRPr lang="en-AU" sz="1800" kern="1200" noProof="0">
            <a:solidFill>
              <a:srgbClr val="558ED5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noProof="0" smtClean="0">
              <a:solidFill>
                <a:srgbClr val="558ED5"/>
              </a:solidFill>
            </a:rPr>
            <a:t>Probity</a:t>
          </a:r>
          <a:endParaRPr lang="en-AU" sz="1800" kern="1200" noProof="0">
            <a:solidFill>
              <a:srgbClr val="558ED5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noProof="0" smtClean="0">
              <a:solidFill>
                <a:srgbClr val="558ED5"/>
              </a:solidFill>
            </a:rPr>
            <a:t>Participation</a:t>
          </a:r>
          <a:endParaRPr lang="en-AU" sz="1800" kern="1200" noProof="0">
            <a:solidFill>
              <a:srgbClr val="558ED5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noProof="0" smtClean="0">
              <a:solidFill>
                <a:srgbClr val="558ED5"/>
              </a:solidFill>
            </a:rPr>
            <a:t>Ethics</a:t>
          </a:r>
          <a:endParaRPr lang="en-AU" sz="1800" kern="1200" noProof="0">
            <a:solidFill>
              <a:srgbClr val="558ED5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noProof="0" smtClean="0">
              <a:solidFill>
                <a:srgbClr val="558ED5"/>
              </a:solidFill>
            </a:rPr>
            <a:t>Universality</a:t>
          </a:r>
          <a:endParaRPr lang="en-AU" sz="1800" kern="1200" noProof="0">
            <a:solidFill>
              <a:srgbClr val="558ED5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noProof="0" smtClean="0">
              <a:solidFill>
                <a:srgbClr val="558ED5"/>
              </a:solidFill>
            </a:rPr>
            <a:t>Equity</a:t>
          </a:r>
          <a:endParaRPr lang="en-AU" sz="1800" kern="1200" noProof="0">
            <a:solidFill>
              <a:srgbClr val="558ED5"/>
            </a:solidFill>
          </a:endParaRPr>
        </a:p>
      </dsp:txBody>
      <dsp:txXfrm>
        <a:off x="118305" y="1471459"/>
        <a:ext cx="2184314" cy="3000040"/>
      </dsp:txXfrm>
    </dsp:sp>
    <dsp:sp modelId="{2C81E670-D370-4640-9B32-54236A710801}">
      <dsp:nvSpPr>
        <dsp:cNvPr id="0" name=""/>
        <dsp:cNvSpPr/>
      </dsp:nvSpPr>
      <dsp:spPr>
        <a:xfrm>
          <a:off x="2940" y="-77050"/>
          <a:ext cx="2307293" cy="4614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noProof="0" smtClean="0">
              <a:solidFill>
                <a:srgbClr val="FFFFFF"/>
              </a:solidFill>
            </a:rPr>
            <a:t>Principles</a:t>
          </a:r>
          <a:endParaRPr lang="en-AU" sz="1800" kern="1200" noProof="0">
            <a:solidFill>
              <a:srgbClr val="FFFFFF"/>
            </a:solidFill>
          </a:endParaRPr>
        </a:p>
      </dsp:txBody>
      <dsp:txXfrm>
        <a:off x="2940" y="-77050"/>
        <a:ext cx="2307293" cy="461458"/>
      </dsp:txXfrm>
    </dsp:sp>
    <dsp:sp modelId="{3A0F7EC3-11FF-C943-8D31-ABB8176BAAC0}">
      <dsp:nvSpPr>
        <dsp:cNvPr id="0" name=""/>
        <dsp:cNvSpPr/>
      </dsp:nvSpPr>
      <dsp:spPr>
        <a:xfrm>
          <a:off x="2645639" y="384408"/>
          <a:ext cx="0" cy="4153127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E868AA-884B-3A4D-8108-FBF4E147A0EE}">
      <dsp:nvSpPr>
        <dsp:cNvPr id="0" name=""/>
        <dsp:cNvSpPr/>
      </dsp:nvSpPr>
      <dsp:spPr>
        <a:xfrm>
          <a:off x="2761004" y="646754"/>
          <a:ext cx="2184314" cy="6757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02F705-1929-6744-BB98-BAA235BA80AE}">
      <dsp:nvSpPr>
        <dsp:cNvPr id="0" name=""/>
        <dsp:cNvSpPr/>
      </dsp:nvSpPr>
      <dsp:spPr>
        <a:xfrm>
          <a:off x="2761004" y="1429488"/>
          <a:ext cx="2184314" cy="3419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noProof="0" smtClean="0">
              <a:solidFill>
                <a:srgbClr val="558ED5"/>
              </a:solidFill>
            </a:rPr>
            <a:t>Capacity building</a:t>
          </a:r>
          <a:endParaRPr lang="en-AU" sz="1800" kern="1200" noProof="0">
            <a:solidFill>
              <a:srgbClr val="558ED5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noProof="0" smtClean="0">
              <a:solidFill>
                <a:srgbClr val="558ED5"/>
              </a:solidFill>
            </a:rPr>
            <a:t>Strengthen HTA–related research</a:t>
          </a:r>
          <a:endParaRPr lang="en-AU" sz="1800" kern="1200" noProof="0">
            <a:solidFill>
              <a:srgbClr val="558ED5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noProof="0" smtClean="0">
              <a:solidFill>
                <a:srgbClr val="558ED5"/>
              </a:solidFill>
            </a:rPr>
            <a:t>Collaboration with international networks</a:t>
          </a:r>
          <a:endParaRPr lang="en-AU" sz="1800" kern="1200" noProof="0">
            <a:solidFill>
              <a:srgbClr val="558ED5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noProof="0" dirty="0" smtClean="0">
              <a:solidFill>
                <a:srgbClr val="558ED5"/>
              </a:solidFill>
            </a:rPr>
            <a:t>Promote centralized procurement</a:t>
          </a:r>
          <a:endParaRPr lang="en-AU" sz="1800" kern="1200" noProof="0" dirty="0">
            <a:solidFill>
              <a:srgbClr val="558ED5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noProof="0" dirty="0" smtClean="0">
              <a:solidFill>
                <a:srgbClr val="558ED5"/>
              </a:solidFill>
            </a:rPr>
            <a:t>Regulate medical devices</a:t>
          </a:r>
          <a:endParaRPr lang="en-AU" sz="1800" kern="1200" noProof="0" dirty="0">
            <a:solidFill>
              <a:srgbClr val="558ED5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noProof="0" dirty="0" smtClean="0">
              <a:solidFill>
                <a:srgbClr val="558ED5"/>
              </a:solidFill>
            </a:rPr>
            <a:t>Based decisions on HTA results</a:t>
          </a:r>
          <a:endParaRPr lang="en-AU" sz="1800" kern="1200" noProof="0" dirty="0">
            <a:solidFill>
              <a:srgbClr val="558ED5"/>
            </a:solidFill>
          </a:endParaRPr>
        </a:p>
      </dsp:txBody>
      <dsp:txXfrm>
        <a:off x="2761004" y="1429488"/>
        <a:ext cx="2184314" cy="3419755"/>
      </dsp:txXfrm>
    </dsp:sp>
    <dsp:sp modelId="{C9E2397F-1375-1642-ABFD-EFB985AC10CC}">
      <dsp:nvSpPr>
        <dsp:cNvPr id="0" name=""/>
        <dsp:cNvSpPr/>
      </dsp:nvSpPr>
      <dsp:spPr>
        <a:xfrm>
          <a:off x="2645639" y="-77050"/>
          <a:ext cx="2307293" cy="4614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noProof="0" dirty="0" smtClean="0">
              <a:solidFill>
                <a:srgbClr val="FFFFFF"/>
              </a:solidFill>
            </a:rPr>
            <a:t>Roadmap</a:t>
          </a:r>
          <a:endParaRPr lang="en-AU" sz="1800" kern="1200" noProof="0" dirty="0">
            <a:solidFill>
              <a:srgbClr val="FFFFFF"/>
            </a:solidFill>
          </a:endParaRPr>
        </a:p>
      </dsp:txBody>
      <dsp:txXfrm>
        <a:off x="2645639" y="-77050"/>
        <a:ext cx="2307293" cy="461458"/>
      </dsp:txXfrm>
    </dsp:sp>
    <dsp:sp modelId="{D16F0D77-D162-514A-A62C-B0D9247B514C}">
      <dsp:nvSpPr>
        <dsp:cNvPr id="0" name=""/>
        <dsp:cNvSpPr/>
      </dsp:nvSpPr>
      <dsp:spPr>
        <a:xfrm>
          <a:off x="5288338" y="384408"/>
          <a:ext cx="0" cy="4153127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30A684-A9CE-D044-B44D-7041C2149E42}">
      <dsp:nvSpPr>
        <dsp:cNvPr id="0" name=""/>
        <dsp:cNvSpPr/>
      </dsp:nvSpPr>
      <dsp:spPr>
        <a:xfrm>
          <a:off x="5414253" y="625925"/>
          <a:ext cx="2184314" cy="6546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A23BE0-398F-2640-80F4-7E638276B03B}">
      <dsp:nvSpPr>
        <dsp:cNvPr id="0" name=""/>
        <dsp:cNvSpPr/>
      </dsp:nvSpPr>
      <dsp:spPr>
        <a:xfrm>
          <a:off x="5403702" y="1436225"/>
          <a:ext cx="2184314" cy="3679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noProof="0" smtClean="0">
              <a:solidFill>
                <a:srgbClr val="558ED5"/>
              </a:solidFill>
            </a:rPr>
            <a:t>Independent institution </a:t>
          </a:r>
          <a:endParaRPr lang="en-AU" sz="1800" kern="1200" noProof="0">
            <a:solidFill>
              <a:srgbClr val="558ED5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noProof="0" smtClean="0">
              <a:solidFill>
                <a:srgbClr val="558ED5"/>
              </a:solidFill>
            </a:rPr>
            <a:t>Centralised (national referent)</a:t>
          </a:r>
          <a:endParaRPr lang="en-AU" sz="1800" kern="1200" noProof="0">
            <a:solidFill>
              <a:srgbClr val="558ED5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noProof="0" smtClean="0">
              <a:solidFill>
                <a:srgbClr val="558ED5"/>
              </a:solidFill>
            </a:rPr>
            <a:t>With a legal mandate</a:t>
          </a:r>
          <a:endParaRPr lang="en-AU" sz="1800" kern="1200" noProof="0">
            <a:solidFill>
              <a:srgbClr val="558ED5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noProof="0" smtClean="0">
              <a:solidFill>
                <a:srgbClr val="558ED5"/>
              </a:solidFill>
            </a:rPr>
            <a:t>With the appropriate resources</a:t>
          </a:r>
          <a:endParaRPr lang="en-AU" sz="1800" kern="1200" noProof="0">
            <a:solidFill>
              <a:srgbClr val="558ED5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noProof="0" smtClean="0">
              <a:solidFill>
                <a:srgbClr val="558ED5"/>
              </a:solidFill>
            </a:rPr>
            <a:t>Wide scope for evaluation</a:t>
          </a:r>
          <a:endParaRPr lang="en-AU" sz="1800" kern="1200" noProof="0">
            <a:solidFill>
              <a:srgbClr val="558ED5"/>
            </a:solidFill>
          </a:endParaRPr>
        </a:p>
      </dsp:txBody>
      <dsp:txXfrm>
        <a:off x="5403702" y="1436225"/>
        <a:ext cx="2184314" cy="3679094"/>
      </dsp:txXfrm>
    </dsp:sp>
    <dsp:sp modelId="{87CE318C-8ECE-3F4E-BA6C-D86AA24BCDA2}">
      <dsp:nvSpPr>
        <dsp:cNvPr id="0" name=""/>
        <dsp:cNvSpPr/>
      </dsp:nvSpPr>
      <dsp:spPr>
        <a:xfrm>
          <a:off x="5288338" y="-77050"/>
          <a:ext cx="2307293" cy="4614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noProof="0" smtClean="0">
              <a:solidFill>
                <a:srgbClr val="FFFFFF"/>
              </a:solidFill>
            </a:rPr>
            <a:t>Institutionalization</a:t>
          </a:r>
          <a:endParaRPr lang="en-AU" sz="1800" kern="1200" noProof="0">
            <a:solidFill>
              <a:srgbClr val="FFFFFF"/>
            </a:solidFill>
          </a:endParaRPr>
        </a:p>
      </dsp:txBody>
      <dsp:txXfrm>
        <a:off x="5288338" y="-77050"/>
        <a:ext cx="2307293" cy="4614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E43B9A-75EF-455B-9304-2DC3D25A89E9}">
      <dsp:nvSpPr>
        <dsp:cNvPr id="0" name=""/>
        <dsp:cNvSpPr/>
      </dsp:nvSpPr>
      <dsp:spPr>
        <a:xfrm rot="5400000">
          <a:off x="789138" y="140095"/>
          <a:ext cx="1132170" cy="188390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E0C5E8-0421-46AB-875E-9090A26B0F02}">
      <dsp:nvSpPr>
        <dsp:cNvPr id="0" name=""/>
        <dsp:cNvSpPr/>
      </dsp:nvSpPr>
      <dsp:spPr>
        <a:xfrm>
          <a:off x="600151" y="702977"/>
          <a:ext cx="1700801" cy="14908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smtClean="0">
              <a:solidFill>
                <a:schemeClr val="tx2">
                  <a:lumMod val="75000"/>
                </a:schemeClr>
              </a:solidFill>
            </a:rPr>
            <a:t>Demanding the evaluation</a:t>
          </a:r>
          <a:endParaRPr lang="en-GB" sz="1600" kern="1200" noProof="0">
            <a:solidFill>
              <a:schemeClr val="tx2">
                <a:lumMod val="7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noProof="0" dirty="0" smtClean="0">
              <a:solidFill>
                <a:schemeClr val="tx2">
                  <a:lumMod val="75000"/>
                </a:schemeClr>
              </a:solidFill>
            </a:rPr>
            <a:t>Patients or citizens' organizations, should be  specially listened to</a:t>
          </a:r>
          <a:endParaRPr lang="en-GB" sz="1200" kern="1200" noProof="0" dirty="0">
            <a:solidFill>
              <a:schemeClr val="tx2">
                <a:lumMod val="75000"/>
              </a:schemeClr>
            </a:solidFill>
          </a:endParaRPr>
        </a:p>
      </dsp:txBody>
      <dsp:txXfrm>
        <a:off x="600151" y="702977"/>
        <a:ext cx="1700801" cy="1490852"/>
      </dsp:txXfrm>
    </dsp:sp>
    <dsp:sp modelId="{837532EF-5C15-439C-B74C-947E39733CDF}">
      <dsp:nvSpPr>
        <dsp:cNvPr id="0" name=""/>
        <dsp:cNvSpPr/>
      </dsp:nvSpPr>
      <dsp:spPr>
        <a:xfrm>
          <a:off x="1980046" y="1400"/>
          <a:ext cx="320905" cy="32090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6F3255-5A9B-44CA-98C3-B61E472EDB1C}">
      <dsp:nvSpPr>
        <dsp:cNvPr id="0" name=""/>
        <dsp:cNvSpPr/>
      </dsp:nvSpPr>
      <dsp:spPr>
        <a:xfrm rot="5400000">
          <a:off x="2871252" y="-375125"/>
          <a:ext cx="1132170" cy="188390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10A328-DF97-41A8-8283-81914FDB8236}">
      <dsp:nvSpPr>
        <dsp:cNvPr id="0" name=""/>
        <dsp:cNvSpPr/>
      </dsp:nvSpPr>
      <dsp:spPr>
        <a:xfrm>
          <a:off x="2682264" y="187756"/>
          <a:ext cx="1700801" cy="14908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>
              <a:solidFill>
                <a:schemeClr val="tx2">
                  <a:lumMod val="75000"/>
                </a:schemeClr>
              </a:solidFill>
            </a:rPr>
            <a:t>In the recommendation process</a:t>
          </a:r>
          <a:endParaRPr lang="es-CL" sz="1600" kern="1200" dirty="0">
            <a:solidFill>
              <a:schemeClr val="tx2">
                <a:lumMod val="7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200" kern="1200" dirty="0" smtClean="0">
              <a:solidFill>
                <a:schemeClr val="tx2">
                  <a:lumMod val="75000"/>
                </a:schemeClr>
              </a:solidFill>
            </a:rPr>
            <a:t>As part of the Commision</a:t>
          </a:r>
          <a:endParaRPr lang="es-CL" sz="1200" kern="1200" dirty="0">
            <a:solidFill>
              <a:schemeClr val="tx2">
                <a:lumMod val="7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200" kern="1200" dirty="0" smtClean="0">
              <a:solidFill>
                <a:schemeClr val="tx2">
                  <a:lumMod val="75000"/>
                </a:schemeClr>
              </a:solidFill>
            </a:rPr>
            <a:t>Appealing </a:t>
          </a:r>
          <a:endParaRPr lang="es-CL" sz="12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682264" y="187756"/>
        <a:ext cx="1700801" cy="1490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TitlePictureLineup">
  <dgm:title val=""/>
  <dgm:desc val=""/>
  <dgm:catLst>
    <dgm:cat type="picture" pri="18000"/>
    <dgm:cat type="pictureconvert" pri="18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linDir" val="fromL"/>
          <dgm:param type="fallback" val="1D"/>
          <dgm:param type="horzAlign" val="ctr"/>
          <dgm:param type="vertAlign" val="mid"/>
          <dgm:param type="nodeVertAlign" val="t"/>
        </dgm:alg>
      </dgm:if>
      <dgm:else name="Name3">
        <dgm:alg type="lin">
          <dgm:param type="linDir" val="fromR"/>
          <dgm:param type="fallback" val="1D"/>
          <dgm:param type="horzAlign" val="ctr"/>
          <dgm:param type="vertAlign" val="mid"/>
          <dgm:param type="nodeVertAlign" val="t"/>
        </dgm:alg>
      </dgm:else>
    </dgm:choose>
    <dgm:shape xmlns:r="http://schemas.openxmlformats.org/officeDocument/2006/relationships" r:blip="">
      <dgm:adjLst/>
    </dgm:shape>
    <dgm:constrLst>
      <dgm:constr type="h" for="des" forName="Child" op="equ"/>
      <dgm:constr type="w" for="des" forName="Child" op="equ"/>
      <dgm:constr type="h" for="des" forName="Accent" op="equ"/>
      <dgm:constr type="w" for="des" forName="Accent" op="equ"/>
      <dgm:constr type="primFontSz" for="des" forName="Parent" op="equ"/>
      <dgm:constr type="primFontSz" for="des" forName="Child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 fact="0.1"/>
              <dgm:constr type="l" for="ch" forName="Accent" refType="w" fact="0"/>
              <dgm:constr type="b" for="ch" forName="Accent" refType="h"/>
              <dgm:constr type="w" for="ch" forName="Accent" refType="w" fact="0"/>
              <dgm:constr type="h" for="ch" forName="Accent" refType="h" fact="0.9"/>
              <dgm:constr type="l" for="ch" forName="Image" refType="w" fact="0.05"/>
              <dgm:constr type="t" for="ch" forName="Image" refType="h" fact="0.13"/>
              <dgm:constr type="w" for="ch" forName="Image" refType="w" fact="0.9467"/>
              <dgm:constr type="h" for="ch" forName="Image" refType="h" fact="0.405"/>
              <dgm:constr type="l" for="ch" forName="Child" refType="w" fact="0.05"/>
              <dgm:constr type="t" for="ch" forName="Child" refType="h" fact="0.535"/>
              <dgm:constr type="w" for="ch" forName="Child" refType="w" fact="0.9467"/>
              <dgm:constr type="h" for="ch" forName="Child" refType="h" fact="0.465"/>
            </dgm:constrLst>
          </dgm:if>
          <dgm:else name="Name6">
            <dgm:constrLst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 fact="0.1"/>
              <dgm:constr type="l" for="ch" forName="Accent" refType="w"/>
              <dgm:constr type="b" for="ch" forName="Accent" refType="h"/>
              <dgm:constr type="h" for="ch" forName="Accent" refType="h" fact="0.9"/>
              <dgm:constr type="l" for="ch" forName="Image" refType="w" fact="0"/>
              <dgm:constr type="t" for="ch" forName="Image" refType="h" fact="0.13"/>
              <dgm:constr type="w" for="ch" forName="Image" refType="w" fact="0.9467"/>
              <dgm:constr type="h" for="ch" forName="Image" refType="h" fact="0.405"/>
              <dgm:constr type="l" for="ch" forName="Child" refType="w" fact="0"/>
              <dgm:constr type="t" for="ch" forName="Child" refType="h" fact="0.535"/>
              <dgm:constr type="w" for="ch" forName="Child" refType="w" fact="0.9467"/>
              <dgm:constr type="h" for="ch" forName="Child" refType="h" fact="0.465"/>
            </dgm:constrLst>
          </dgm:else>
        </dgm:choose>
        <dgm:forEach name="Name7" axis="self" ptType="node">
          <dgm:layoutNode name="Accent" styleLbl="alignAcc1">
            <dgm:alg type="sp"/>
            <dgm:shape xmlns:r="http://schemas.openxmlformats.org/officeDocument/2006/relationships" type="line" r:blip="">
              <dgm:adjLst/>
            </dgm:shape>
            <dgm:presOf/>
          </dgm:layoutNode>
          <dgm:layoutNode name="Image">
            <dgm:alg type="sp"/>
            <dgm:shape xmlns:r="http://schemas.openxmlformats.org/officeDocument/2006/relationships" type="rect" r:blip="" blipPhldr="1">
              <dgm:adjLst/>
            </dgm:shape>
            <dgm:presOf/>
          </dgm:layoutNode>
          <dgm:layoutNode name="Child" styleLbl="revTx">
            <dgm:varLst>
              <dgm:bulletEnabled val="1"/>
            </dgm:varLst>
            <dgm:choose name="Name8">
              <dgm:if name="Name9" axis="ch" ptType="node" func="cnt" op="gt" val="1">
                <dgm:choose name="Name10">
                  <dgm:if name="Name11" func="var" arg="dir" op="equ" val="norm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1"/>
                    </dgm:alg>
                  </dgm:if>
                  <dgm:else name="Name12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1"/>
                    </dgm:alg>
                  </dgm:else>
                </dgm:choose>
              </dgm:if>
              <dgm:else name="Name13">
                <dgm:choose name="Name14">
                  <dgm:if name="Name15" func="var" arg="dir" op="equ" val="norm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2"/>
                    </dgm:alg>
                  </dgm:if>
                  <dgm:else name="Name16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2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2"/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  <dgm:layoutNode name="Parent" styleLbl="alignNode1">
            <dgm:varLst>
              <dgm:bulletEnabled val="1"/>
            </dgm:varLst>
            <dgm:alg type="tx">
              <dgm:param type="shpTxLTRAlignCh" val="ctr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lMarg" refType="primFontSz" fact="0.2"/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2E6B0-4093-4525-BAA5-041F7C92A15F}" type="datetimeFigureOut">
              <a:rPr lang="es-CL" smtClean="0"/>
              <a:pPr/>
              <a:t>21-04-2016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0919E-02DA-4FCC-94DF-6C8F7CB013E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9123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2A46D7-3894-A54B-B4A1-B0E4C2D1EC7E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B208DF-24DF-1C46-8C17-8757FEFE842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7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208DF-24DF-1C46-8C17-8757FEFE842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015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SI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208DF-24DF-1C46-8C17-8757FEFE842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015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SI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208DF-24DF-1C46-8C17-8757FEFE842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015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SI SOLO LA CONDICION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208DF-24DF-1C46-8C17-8757FEFE842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015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208DF-24DF-1C46-8C17-8757FEFE8420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6015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208DF-24DF-1C46-8C17-8757FEFE8420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6015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SI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208DF-24DF-1C46-8C17-8757FEFE842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01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7737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345" y="4416098"/>
            <a:ext cx="5607711" cy="4183995"/>
          </a:xfrm>
        </p:spPr>
        <p:txBody>
          <a:bodyPr/>
          <a:lstStyle/>
          <a:p>
            <a:pPr eaLnBrk="1" hangingPunct="1">
              <a:defRPr/>
            </a:pPr>
            <a:r>
              <a:rPr lang="es-ES">
                <a:ea typeface="MS PGothic" charset="0"/>
              </a:rPr>
              <a:t>14,520.0</a:t>
            </a:r>
            <a:endParaRPr lang="es-VE">
              <a:ea typeface="MS PGothic" charset="0"/>
            </a:endParaRPr>
          </a:p>
          <a:p>
            <a:pPr eaLnBrk="1" hangingPunct="1">
              <a:defRPr/>
            </a:pPr>
            <a:r>
              <a:rPr lang="es-VE">
                <a:ea typeface="MS PGothic" charset="0"/>
              </a:rPr>
              <a:t>FONASA : 75% de los pacientes</a:t>
            </a:r>
          </a:p>
          <a:p>
            <a:pPr eaLnBrk="1" hangingPunct="1">
              <a:defRPr/>
            </a:pPr>
            <a:r>
              <a:rPr lang="es-VE">
                <a:ea typeface="MS PGothic" charset="0"/>
              </a:rPr>
              <a:t>ISAPRE: 16% de la población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7737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345" y="4416098"/>
            <a:ext cx="5607711" cy="4183995"/>
          </a:xfrm>
        </p:spPr>
        <p:txBody>
          <a:bodyPr/>
          <a:lstStyle/>
          <a:p>
            <a:pPr eaLnBrk="1" hangingPunct="1">
              <a:defRPr/>
            </a:pPr>
            <a:r>
              <a:rPr lang="es-ES">
                <a:ea typeface="MS PGothic" charset="0"/>
              </a:rPr>
              <a:t>14,520.0</a:t>
            </a:r>
            <a:endParaRPr lang="es-VE">
              <a:ea typeface="MS PGothic" charset="0"/>
            </a:endParaRPr>
          </a:p>
          <a:p>
            <a:pPr eaLnBrk="1" hangingPunct="1">
              <a:defRPr/>
            </a:pPr>
            <a:r>
              <a:rPr lang="es-VE">
                <a:ea typeface="MS PGothic" charset="0"/>
              </a:rPr>
              <a:t>FONASA : 75% de los pacientes</a:t>
            </a:r>
          </a:p>
          <a:p>
            <a:pPr eaLnBrk="1" hangingPunct="1">
              <a:defRPr/>
            </a:pPr>
            <a:r>
              <a:rPr lang="es-VE">
                <a:ea typeface="MS PGothic" charset="0"/>
              </a:rPr>
              <a:t>ISAPRE: 16% de la población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2 Marcador de notas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s-ES_tradnl" dirty="0" err="1" smtClean="0">
                <a:latin typeface="Arial" charset="0"/>
                <a:cs typeface="+mn-cs"/>
              </a:rPr>
              <a:t>Studies</a:t>
            </a:r>
            <a:r>
              <a:rPr lang="es-ES_tradnl" dirty="0" smtClean="0">
                <a:latin typeface="Arial" charset="0"/>
                <a:cs typeface="+mn-cs"/>
              </a:rPr>
              <a:t> </a:t>
            </a:r>
            <a:r>
              <a:rPr lang="es-ES_tradnl" dirty="0" err="1" smtClean="0">
                <a:latin typeface="Arial" charset="0"/>
                <a:cs typeface="+mn-cs"/>
              </a:rPr>
              <a:t>required</a:t>
            </a:r>
            <a:r>
              <a:rPr lang="es-ES_tradnl" dirty="0" smtClean="0">
                <a:latin typeface="Arial" charset="0"/>
                <a:cs typeface="+mn-cs"/>
              </a:rPr>
              <a:t> </a:t>
            </a:r>
            <a:r>
              <a:rPr lang="es-ES_tradnl" dirty="0" err="1" smtClean="0">
                <a:latin typeface="Arial" charset="0"/>
                <a:cs typeface="+mn-cs"/>
              </a:rPr>
              <a:t>by</a:t>
            </a:r>
            <a:r>
              <a:rPr lang="es-ES_tradnl" dirty="0" smtClean="0">
                <a:latin typeface="Arial" charset="0"/>
                <a:cs typeface="+mn-cs"/>
              </a:rPr>
              <a:t> </a:t>
            </a:r>
            <a:r>
              <a:rPr lang="es-ES_tradnl" dirty="0" err="1" smtClean="0">
                <a:latin typeface="Arial" charset="0"/>
                <a:cs typeface="+mn-cs"/>
              </a:rPr>
              <a:t>law</a:t>
            </a:r>
            <a:endParaRPr lang="es-ES_tradnl" dirty="0" smtClean="0">
              <a:latin typeface="Arial" charset="0"/>
              <a:cs typeface="+mn-cs"/>
            </a:endParaRPr>
          </a:p>
          <a:p>
            <a:pPr>
              <a:defRPr/>
            </a:pPr>
            <a:r>
              <a:rPr lang="es-ES_tradnl" dirty="0" smtClean="0">
                <a:latin typeface="Arial" charset="0"/>
                <a:cs typeface="+mn-cs"/>
              </a:rPr>
              <a:t>Budget </a:t>
            </a:r>
            <a:r>
              <a:rPr lang="es-ES_tradnl" dirty="0" err="1" smtClean="0">
                <a:latin typeface="Arial" charset="0"/>
                <a:cs typeface="+mn-cs"/>
              </a:rPr>
              <a:t>impact</a:t>
            </a:r>
            <a:r>
              <a:rPr lang="es-ES_tradnl" dirty="0" smtClean="0">
                <a:latin typeface="Arial" charset="0"/>
                <a:cs typeface="+mn-cs"/>
              </a:rPr>
              <a:t> </a:t>
            </a:r>
            <a:r>
              <a:rPr lang="es-ES_tradnl" dirty="0" err="1" smtClean="0">
                <a:latin typeface="Arial" charset="0"/>
                <a:cs typeface="+mn-cs"/>
              </a:rPr>
              <a:t>analysis</a:t>
            </a:r>
            <a:endParaRPr lang="es-ES" dirty="0" smtClean="0">
              <a:latin typeface="Calibri" charset="0"/>
              <a:cs typeface="+mn-cs"/>
            </a:endParaRPr>
          </a:p>
          <a:p>
            <a:pPr>
              <a:defRPr/>
            </a:pPr>
            <a:endParaRPr lang="es-ES_tradnl" dirty="0" smtClean="0">
              <a:latin typeface="Arial" charset="0"/>
              <a:cs typeface="+mn-cs"/>
            </a:endParaRPr>
          </a:p>
        </p:txBody>
      </p:sp>
      <p:sp>
        <p:nvSpPr>
          <p:cNvPr id="79876" name="3 Marcador de número de diapositiva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fld id="{F97A5BF7-2578-B84A-9BF4-15A3127B6E08}" type="slidenum">
              <a:rPr lang="es-CL" smtClean="0">
                <a:latin typeface="Arial" charset="0"/>
                <a:ea typeface="ヒラギノ角ゴ Pro W3" charset="0"/>
              </a:rPr>
              <a:pPr>
                <a:defRPr/>
              </a:pPr>
              <a:t>5</a:t>
            </a:fld>
            <a:endParaRPr lang="es-CL" smtClean="0">
              <a:latin typeface="Arial" charset="0"/>
              <a:ea typeface="ヒラギノ角ゴ Pro W3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2 Marcador de notas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s-ES_tradnl" dirty="0" err="1" smtClean="0">
                <a:latin typeface="Arial" charset="0"/>
                <a:cs typeface="+mn-cs"/>
              </a:rPr>
              <a:t>Studies</a:t>
            </a:r>
            <a:r>
              <a:rPr lang="es-ES_tradnl" dirty="0" smtClean="0">
                <a:latin typeface="Arial" charset="0"/>
                <a:cs typeface="+mn-cs"/>
              </a:rPr>
              <a:t> </a:t>
            </a:r>
            <a:r>
              <a:rPr lang="es-ES_tradnl" dirty="0" err="1" smtClean="0">
                <a:latin typeface="Arial" charset="0"/>
                <a:cs typeface="+mn-cs"/>
              </a:rPr>
              <a:t>required</a:t>
            </a:r>
            <a:r>
              <a:rPr lang="es-ES_tradnl" dirty="0" smtClean="0">
                <a:latin typeface="Arial" charset="0"/>
                <a:cs typeface="+mn-cs"/>
              </a:rPr>
              <a:t> </a:t>
            </a:r>
            <a:r>
              <a:rPr lang="es-ES_tradnl" dirty="0" err="1" smtClean="0">
                <a:latin typeface="Arial" charset="0"/>
                <a:cs typeface="+mn-cs"/>
              </a:rPr>
              <a:t>by</a:t>
            </a:r>
            <a:r>
              <a:rPr lang="es-ES_tradnl" dirty="0" smtClean="0">
                <a:latin typeface="Arial" charset="0"/>
                <a:cs typeface="+mn-cs"/>
              </a:rPr>
              <a:t> </a:t>
            </a:r>
            <a:r>
              <a:rPr lang="es-ES_tradnl" dirty="0" err="1" smtClean="0">
                <a:latin typeface="Arial" charset="0"/>
                <a:cs typeface="+mn-cs"/>
              </a:rPr>
              <a:t>law</a:t>
            </a:r>
            <a:endParaRPr lang="es-ES_tradnl" dirty="0" smtClean="0">
              <a:latin typeface="Arial" charset="0"/>
              <a:cs typeface="+mn-cs"/>
            </a:endParaRPr>
          </a:p>
          <a:p>
            <a:pPr>
              <a:defRPr/>
            </a:pPr>
            <a:r>
              <a:rPr lang="es-ES_tradnl" dirty="0" smtClean="0">
                <a:latin typeface="Arial" charset="0"/>
                <a:cs typeface="+mn-cs"/>
              </a:rPr>
              <a:t>Budget </a:t>
            </a:r>
            <a:r>
              <a:rPr lang="es-ES_tradnl" dirty="0" err="1" smtClean="0">
                <a:latin typeface="Arial" charset="0"/>
                <a:cs typeface="+mn-cs"/>
              </a:rPr>
              <a:t>impact</a:t>
            </a:r>
            <a:r>
              <a:rPr lang="es-ES_tradnl" dirty="0" smtClean="0">
                <a:latin typeface="Arial" charset="0"/>
                <a:cs typeface="+mn-cs"/>
              </a:rPr>
              <a:t> </a:t>
            </a:r>
            <a:r>
              <a:rPr lang="es-ES_tradnl" dirty="0" err="1" smtClean="0">
                <a:latin typeface="Arial" charset="0"/>
                <a:cs typeface="+mn-cs"/>
              </a:rPr>
              <a:t>analysis</a:t>
            </a:r>
            <a:endParaRPr lang="es-ES" dirty="0" smtClean="0">
              <a:latin typeface="Calibri" charset="0"/>
              <a:cs typeface="+mn-cs"/>
            </a:endParaRPr>
          </a:p>
          <a:p>
            <a:pPr>
              <a:defRPr/>
            </a:pPr>
            <a:endParaRPr lang="es-ES_tradnl" dirty="0" smtClean="0">
              <a:latin typeface="Arial" charset="0"/>
              <a:cs typeface="+mn-cs"/>
            </a:endParaRPr>
          </a:p>
        </p:txBody>
      </p:sp>
      <p:sp>
        <p:nvSpPr>
          <p:cNvPr id="79876" name="3 Marcador de número de diapositiva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fld id="{F97A5BF7-2578-B84A-9BF4-15A3127B6E08}" type="slidenum">
              <a:rPr lang="es-CL" smtClean="0">
                <a:latin typeface="Arial" charset="0"/>
                <a:ea typeface="ヒラギノ角ゴ Pro W3" charset="0"/>
              </a:rPr>
              <a:pPr>
                <a:defRPr/>
              </a:pPr>
              <a:t>6</a:t>
            </a:fld>
            <a:endParaRPr lang="es-CL" smtClean="0">
              <a:latin typeface="Arial" charset="0"/>
              <a:ea typeface="ヒラギノ角ゴ Pro W3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208DF-24DF-1C46-8C17-8757FEFE842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01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208DF-24DF-1C46-8C17-8757FEFE8420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5959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140 millions USD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208DF-24DF-1C46-8C17-8757FEFE842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01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Beneficiency, non maleficiency and 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208DF-24DF-1C46-8C17-8757FEFE842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01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r>
              <a:rPr lang="es-ES" dirty="0" smtClean="0"/>
              <a:t>Estilo portada presentación 1, </a:t>
            </a:r>
            <a:r>
              <a:rPr lang="es-ES" dirty="0" err="1" smtClean="0"/>
              <a:t>Verdana</a:t>
            </a:r>
            <a:r>
              <a:rPr lang="es-ES" dirty="0" smtClean="0"/>
              <a:t> Negrita 28pt</a:t>
            </a:r>
            <a:endParaRPr lang="es-ES" dirty="0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r>
              <a:rPr lang="es-ES" dirty="0" smtClean="0">
                <a:solidFill>
                  <a:schemeClr val="accent1"/>
                </a:solidFill>
              </a:rPr>
              <a:t>(Línea adicional) Subtema </a:t>
            </a:r>
            <a:r>
              <a:rPr lang="es-ES" dirty="0" err="1" smtClean="0">
                <a:solidFill>
                  <a:schemeClr val="accent1"/>
                </a:solidFill>
              </a:rPr>
              <a:t>Verdana</a:t>
            </a:r>
            <a:r>
              <a:rPr lang="es-ES" dirty="0" smtClean="0">
                <a:solidFill>
                  <a:schemeClr val="accent1"/>
                </a:solidFill>
              </a:rPr>
              <a:t> 18pt</a:t>
            </a:r>
          </a:p>
        </p:txBody>
      </p:sp>
      <p:pic>
        <p:nvPicPr>
          <p:cNvPr id="2" name="1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99" y="0"/>
            <a:ext cx="201889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8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322C9-F956-4D41-9BD3-82C007F091B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pic>
        <p:nvPicPr>
          <p:cNvPr id="3" name="Picture 8" descr="Complemento-Logo-Gobierno-160x14p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0"/>
            <a:ext cx="2032000" cy="17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58454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C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6E97F-51EB-4512-B8B3-FA88C4D23F0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11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9BFF9-E841-4AAB-A1AA-6D50239D0C4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04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C5883-3271-4B40-AB12-0CF00EF38CF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83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477963"/>
            <a:ext cx="40116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6413" y="1477963"/>
            <a:ext cx="40132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3F83D-3700-4D95-BC57-9CB109201AC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686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7700F-DC42-4816-A532-F74EDBE7F03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63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6881B-B10F-4787-944B-317E7E45C90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948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0729D-5CA4-4CF6-9A89-80FD97F5BF4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06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2728-2705-4455-95B0-582A5BB934C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151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8A231-7D48-4723-B16C-9F64ACA8558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51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PN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0"/>
            <a:ext cx="2033269" cy="2033269"/>
          </a:xfrm>
          <a:prstGeom prst="rect">
            <a:avLst/>
          </a:prstGeom>
        </p:spPr>
      </p:pic>
      <p:sp>
        <p:nvSpPr>
          <p:cNvPr id="11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r>
              <a:rPr lang="es-ES" dirty="0" smtClean="0"/>
              <a:t>Estilo portada presentación 1, </a:t>
            </a:r>
            <a:r>
              <a:rPr lang="es-ES" dirty="0" err="1" smtClean="0"/>
              <a:t>Verdana</a:t>
            </a:r>
            <a:r>
              <a:rPr lang="es-ES" dirty="0" smtClean="0"/>
              <a:t> Negrita 28pt</a:t>
            </a:r>
            <a:endParaRPr lang="es-E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r>
              <a:rPr lang="es-ES" dirty="0" smtClean="0">
                <a:solidFill>
                  <a:schemeClr val="accent1"/>
                </a:solidFill>
              </a:rPr>
              <a:t>(Línea adicional) Subtema </a:t>
            </a:r>
            <a:r>
              <a:rPr lang="es-ES" dirty="0" err="1" smtClean="0">
                <a:solidFill>
                  <a:schemeClr val="accent1"/>
                </a:solidFill>
              </a:rPr>
              <a:t>Verdana</a:t>
            </a:r>
            <a:r>
              <a:rPr lang="es-ES" dirty="0" smtClean="0">
                <a:solidFill>
                  <a:schemeClr val="accent1"/>
                </a:solidFill>
              </a:rPr>
              <a:t> 18pt</a:t>
            </a:r>
          </a:p>
        </p:txBody>
      </p:sp>
    </p:spTree>
    <p:extLst>
      <p:ext uri="{BB962C8B-B14F-4D97-AF65-F5344CB8AC3E}">
        <p14:creationId xmlns:p14="http://schemas.microsoft.com/office/powerpoint/2010/main" val="51338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4B528-FD1A-4982-9749-39F6FA175FB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1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6500" y="152400"/>
            <a:ext cx="20431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59817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E4E2B-93B0-4ACD-A4B6-19C44B9D74D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839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1645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477963"/>
            <a:ext cx="8177213" cy="2185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3816350"/>
            <a:ext cx="8177213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81872-EB85-481C-A0C5-CF8B9B3520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942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1645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477963"/>
            <a:ext cx="4011613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16413" y="1477963"/>
            <a:ext cx="4013200" cy="2185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316413" y="3816350"/>
            <a:ext cx="40132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4533D-4ADC-4215-B957-A889D68112F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99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" y="152400"/>
            <a:ext cx="8164513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52400" y="1477963"/>
            <a:ext cx="8177213" cy="4525962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EAA8D-2CE7-48E3-901A-F1442C725E7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643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" y="152400"/>
            <a:ext cx="8164513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152400" y="1477963"/>
            <a:ext cx="8177213" cy="4525962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0AA7F-97AB-4011-970B-E7A0F02B3E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imágenes prediseñadas 9"/>
          <p:cNvSpPr>
            <a:spLocks noGrp="1"/>
          </p:cNvSpPr>
          <p:nvPr>
            <p:ph type="clipArt" sz="quarter" idx="10" hasCustomPrompt="1"/>
          </p:nvPr>
        </p:nvSpPr>
        <p:spPr>
          <a:xfrm>
            <a:off x="0" y="0"/>
            <a:ext cx="2781300" cy="6858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bg1"/>
                </a:solidFill>
                <a:latin typeface="gobCL"/>
                <a:cs typeface="gobCL"/>
              </a:defRPr>
            </a:lvl1pPr>
          </a:lstStyle>
          <a:p>
            <a:r>
              <a:rPr lang="es-ES" dirty="0" smtClean="0"/>
              <a:t>Imagen referencial</a:t>
            </a:r>
            <a:endParaRPr lang="es-E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93742" y="158234"/>
            <a:ext cx="26875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>
                <a:solidFill>
                  <a:schemeClr val="bg1">
                    <a:lumMod val="75000"/>
                  </a:schemeClr>
                </a:solidFill>
              </a:rPr>
              <a:t>Imagen Referencial</a:t>
            </a:r>
            <a:endParaRPr lang="es-E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r>
              <a:rPr lang="es-ES" dirty="0" smtClean="0"/>
              <a:t>Estilo portada presentación 1, </a:t>
            </a:r>
            <a:r>
              <a:rPr lang="es-ES" dirty="0" err="1" smtClean="0"/>
              <a:t>Verdana</a:t>
            </a:r>
            <a:r>
              <a:rPr lang="es-ES" dirty="0" smtClean="0"/>
              <a:t> Negrita 28pt</a:t>
            </a:r>
            <a:endParaRPr lang="es-ES" dirty="0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r>
              <a:rPr lang="es-ES" dirty="0" smtClean="0">
                <a:solidFill>
                  <a:schemeClr val="accent1"/>
                </a:solidFill>
              </a:rPr>
              <a:t>(Línea adicional) Subtema </a:t>
            </a:r>
            <a:r>
              <a:rPr lang="es-ES" dirty="0" err="1" smtClean="0">
                <a:solidFill>
                  <a:schemeClr val="accent1"/>
                </a:solidFill>
              </a:rPr>
              <a:t>Verdana</a:t>
            </a:r>
            <a:r>
              <a:rPr lang="es-ES" dirty="0" smtClean="0">
                <a:solidFill>
                  <a:schemeClr val="accent1"/>
                </a:solidFill>
              </a:rPr>
              <a:t> 18pt</a:t>
            </a:r>
          </a:p>
        </p:txBody>
      </p:sp>
    </p:spTree>
    <p:extLst>
      <p:ext uri="{BB962C8B-B14F-4D97-AF65-F5344CB8AC3E}">
        <p14:creationId xmlns:p14="http://schemas.microsoft.com/office/powerpoint/2010/main" val="27378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imágenes prediseñadas 9"/>
          <p:cNvSpPr>
            <a:spLocks noGrp="1"/>
          </p:cNvSpPr>
          <p:nvPr>
            <p:ph type="clipArt" sz="quarter" idx="10" hasCustomPrompt="1"/>
          </p:nvPr>
        </p:nvSpPr>
        <p:spPr>
          <a:xfrm>
            <a:off x="0" y="0"/>
            <a:ext cx="2781300" cy="6858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bg1"/>
                </a:solidFill>
                <a:latin typeface="gobCL"/>
                <a:cs typeface="gobCL"/>
              </a:defRPr>
            </a:lvl1pPr>
          </a:lstStyle>
          <a:p>
            <a:r>
              <a:rPr lang="es-ES" dirty="0" smtClean="0"/>
              <a:t>Imagen referencial</a:t>
            </a:r>
            <a:endParaRPr lang="es-E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93742" y="158234"/>
            <a:ext cx="26875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>
                <a:solidFill>
                  <a:schemeClr val="bg1">
                    <a:lumMod val="75000"/>
                  </a:schemeClr>
                </a:solidFill>
              </a:rPr>
              <a:t>Imagen Referencial</a:t>
            </a:r>
            <a:endParaRPr lang="es-E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r>
              <a:rPr lang="es-ES" dirty="0" smtClean="0"/>
              <a:t>Estilo portada presentación 1, </a:t>
            </a:r>
            <a:r>
              <a:rPr lang="es-ES" dirty="0" err="1" smtClean="0"/>
              <a:t>Verdana</a:t>
            </a:r>
            <a:r>
              <a:rPr lang="es-ES" dirty="0" smtClean="0"/>
              <a:t> Negrita 28pt</a:t>
            </a:r>
            <a:endParaRPr lang="es-ES" dirty="0"/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r>
              <a:rPr lang="es-ES" dirty="0" smtClean="0">
                <a:solidFill>
                  <a:schemeClr val="accent1"/>
                </a:solidFill>
              </a:rPr>
              <a:t>(Línea adicional) Subtema </a:t>
            </a:r>
            <a:r>
              <a:rPr lang="es-ES" dirty="0" err="1" smtClean="0">
                <a:solidFill>
                  <a:schemeClr val="accent1"/>
                </a:solidFill>
              </a:rPr>
              <a:t>Verdana</a:t>
            </a:r>
            <a:r>
              <a:rPr lang="es-ES" dirty="0" smtClean="0">
                <a:solidFill>
                  <a:schemeClr val="accent1"/>
                </a:solidFill>
              </a:rPr>
              <a:t> 18pt</a:t>
            </a:r>
          </a:p>
        </p:txBody>
      </p:sp>
    </p:spTree>
    <p:extLst>
      <p:ext uri="{BB962C8B-B14F-4D97-AF65-F5344CB8AC3E}">
        <p14:creationId xmlns:p14="http://schemas.microsoft.com/office/powerpoint/2010/main" val="211301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r>
              <a:rPr lang="es-ES" dirty="0" smtClean="0"/>
              <a:t>Estilo portada presentación 1, </a:t>
            </a:r>
            <a:r>
              <a:rPr lang="es-ES" dirty="0" err="1" smtClean="0"/>
              <a:t>Verdana</a:t>
            </a:r>
            <a:r>
              <a:rPr lang="es-ES" dirty="0" smtClean="0"/>
              <a:t> Negrita 28pt</a:t>
            </a:r>
            <a:endParaRPr lang="es-ES" dirty="0"/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r>
              <a:rPr lang="es-ES" dirty="0" smtClean="0">
                <a:solidFill>
                  <a:schemeClr val="accent1"/>
                </a:solidFill>
              </a:rPr>
              <a:t>(Línea adicional) Subtema </a:t>
            </a:r>
            <a:r>
              <a:rPr lang="es-ES" dirty="0" err="1" smtClean="0">
                <a:solidFill>
                  <a:schemeClr val="accent1"/>
                </a:solidFill>
              </a:rPr>
              <a:t>Verdana</a:t>
            </a:r>
            <a:r>
              <a:rPr lang="es-ES" dirty="0" smtClean="0">
                <a:solidFill>
                  <a:schemeClr val="accent1"/>
                </a:solidFill>
              </a:rPr>
              <a:t> 18pt</a:t>
            </a:r>
          </a:p>
        </p:txBody>
      </p:sp>
      <p:pic>
        <p:nvPicPr>
          <p:cNvPr id="4" name="Picture 8" descr="Complemento-Logo-Gobierno-160x14p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0"/>
            <a:ext cx="2032000" cy="17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01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2"/>
          <p:cNvSpPr>
            <a:spLocks noGrp="1"/>
          </p:cNvSpPr>
          <p:nvPr>
            <p:ph idx="18" hasCustomPrompt="1"/>
          </p:nvPr>
        </p:nvSpPr>
        <p:spPr>
          <a:xfrm>
            <a:off x="3479800" y="3035300"/>
            <a:ext cx="5257799" cy="3236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tx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defRPr sz="1800">
                <a:solidFill>
                  <a:schemeClr val="bg1"/>
                </a:solidFill>
                <a:latin typeface="gobCL"/>
                <a:cs typeface="gobCL"/>
              </a:defRPr>
            </a:lvl2pPr>
            <a:lvl3pPr>
              <a:defRPr sz="1800">
                <a:solidFill>
                  <a:schemeClr val="bg1"/>
                </a:solidFill>
                <a:latin typeface="gobCL"/>
                <a:cs typeface="gobCL"/>
              </a:defRPr>
            </a:lvl3pPr>
          </a:lstStyle>
          <a:p>
            <a:pPr lvl="0"/>
            <a:r>
              <a:rPr lang="es-ES_tradnl" dirty="0" smtClean="0"/>
              <a:t>Contenido de la </a:t>
            </a:r>
            <a:r>
              <a:rPr lang="es-ES_tradnl" dirty="0" err="1" smtClean="0"/>
              <a:t>slide</a:t>
            </a:r>
            <a:r>
              <a:rPr lang="es-ES_tradnl" dirty="0" smtClean="0"/>
              <a:t> en dos columnas de texto. </a:t>
            </a:r>
            <a:r>
              <a:rPr lang="es-ES_tradnl" dirty="0" err="1" smtClean="0"/>
              <a:t>Verdana</a:t>
            </a:r>
            <a:r>
              <a:rPr lang="es-ES_tradnl" dirty="0" smtClean="0"/>
              <a:t> 15pt. </a:t>
            </a:r>
          </a:p>
          <a:p>
            <a:pPr lvl="0"/>
            <a:endParaRPr lang="es-ES_tradnl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Texto texto texto texto texto texto texto texto texto texto texto texto texto texto texto.</a:t>
            </a:r>
          </a:p>
          <a:p>
            <a:pPr lvl="0"/>
            <a:r>
              <a:rPr lang="es-ES_tradnl" dirty="0" smtClean="0"/>
              <a:t> </a:t>
            </a:r>
          </a:p>
        </p:txBody>
      </p:sp>
      <p:sp>
        <p:nvSpPr>
          <p:cNvPr id="7" name="Marcador de contenido 12"/>
          <p:cNvSpPr>
            <a:spLocks noGrp="1"/>
          </p:cNvSpPr>
          <p:nvPr>
            <p:ph sz="quarter" idx="12" hasCustomPrompt="1"/>
          </p:nvPr>
        </p:nvSpPr>
        <p:spPr>
          <a:xfrm>
            <a:off x="3479800" y="1066801"/>
            <a:ext cx="5257800" cy="99060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1" i="0" spc="0">
                <a:solidFill>
                  <a:schemeClr val="accent1"/>
                </a:solidFill>
                <a:latin typeface="Verdana"/>
              </a:defRPr>
            </a:lvl1pPr>
          </a:lstStyle>
          <a:p>
            <a:pPr lvl="0"/>
            <a:r>
              <a:rPr lang="es-ES" dirty="0" smtClean="0"/>
              <a:t>Titulo del capítulo/tema de la </a:t>
            </a:r>
            <a:r>
              <a:rPr lang="es-ES" dirty="0" err="1" smtClean="0"/>
              <a:t>diapo</a:t>
            </a:r>
            <a:r>
              <a:rPr lang="es-ES" dirty="0" smtClean="0"/>
              <a:t>. en máx. dos líneas. </a:t>
            </a:r>
            <a:r>
              <a:rPr lang="es-ES" dirty="0" err="1" smtClean="0"/>
              <a:t>Verdana</a:t>
            </a:r>
            <a:r>
              <a:rPr lang="es-ES" dirty="0" smtClean="0"/>
              <a:t> Negrita 20pt:</a:t>
            </a:r>
          </a:p>
          <a:p>
            <a:pPr lvl="0"/>
            <a:endParaRPr lang="es-ES" dirty="0" smtClean="0"/>
          </a:p>
        </p:txBody>
      </p:sp>
      <p:sp>
        <p:nvSpPr>
          <p:cNvPr id="8" name="Marcador de contenido 12"/>
          <p:cNvSpPr>
            <a:spLocks noGrp="1"/>
          </p:cNvSpPr>
          <p:nvPr>
            <p:ph sz="quarter" idx="13" hasCustomPrompt="1"/>
          </p:nvPr>
        </p:nvSpPr>
        <p:spPr>
          <a:xfrm>
            <a:off x="3479800" y="2184400"/>
            <a:ext cx="5257800" cy="72390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="0" i="0" spc="0">
                <a:solidFill>
                  <a:srgbClr val="4F81BD"/>
                </a:solidFill>
                <a:latin typeface="Verdana"/>
              </a:defRPr>
            </a:lvl1pPr>
          </a:lstStyle>
          <a:p>
            <a:pPr lvl="0"/>
            <a:r>
              <a:rPr lang="es-ES" dirty="0" smtClean="0"/>
              <a:t>(Línea adicional) Subtema </a:t>
            </a:r>
            <a:r>
              <a:rPr lang="es-ES" dirty="0" err="1" smtClean="0"/>
              <a:t>Verdana</a:t>
            </a:r>
            <a:r>
              <a:rPr lang="es-ES" dirty="0" smtClean="0"/>
              <a:t> 18pt</a:t>
            </a:r>
          </a:p>
          <a:p>
            <a:pPr lvl="0"/>
            <a:endParaRPr lang="es-ES" dirty="0" smtClean="0"/>
          </a:p>
        </p:txBody>
      </p:sp>
      <p:pic>
        <p:nvPicPr>
          <p:cNvPr id="9" name="Picture 8" descr="Complemento-Logo-Gobierno-160x14p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0"/>
            <a:ext cx="2032000" cy="177800"/>
          </a:xfrm>
          <a:prstGeom prst="rect">
            <a:avLst/>
          </a:prstGeom>
        </p:spPr>
      </p:pic>
      <p:sp>
        <p:nvSpPr>
          <p:cNvPr id="2" name="CuadroTexto 1"/>
          <p:cNvSpPr txBox="1"/>
          <p:nvPr userDrawn="1"/>
        </p:nvSpPr>
        <p:spPr>
          <a:xfrm>
            <a:off x="8413190" y="6475872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F0D743BD-13B2-8146-8C09-0F6A22AE68B5}" type="slidenum">
              <a:rPr lang="es-ES" sz="100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pPr algn="r"/>
              <a:t>‹Nº›</a:t>
            </a:fld>
            <a:endParaRPr lang="es-ES" sz="100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488439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r>
              <a:rPr lang="es-ES" dirty="0" smtClean="0"/>
              <a:t>Estilo portada presentación 1, </a:t>
            </a:r>
            <a:r>
              <a:rPr lang="es-ES" dirty="0" err="1" smtClean="0"/>
              <a:t>Verdana</a:t>
            </a:r>
            <a:r>
              <a:rPr lang="es-ES" dirty="0" smtClean="0"/>
              <a:t> Negrita 28pt</a:t>
            </a:r>
            <a:endParaRPr lang="es-ES" dirty="0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r>
              <a:rPr lang="es-ES" dirty="0" smtClean="0">
                <a:solidFill>
                  <a:schemeClr val="accent1"/>
                </a:solidFill>
              </a:rPr>
              <a:t>(Línea adicional) Subtema </a:t>
            </a:r>
            <a:r>
              <a:rPr lang="es-ES" dirty="0" err="1" smtClean="0">
                <a:solidFill>
                  <a:schemeClr val="accent1"/>
                </a:solidFill>
              </a:rPr>
              <a:t>Verdana</a:t>
            </a:r>
            <a:r>
              <a:rPr lang="es-ES" dirty="0" smtClean="0">
                <a:solidFill>
                  <a:schemeClr val="accent1"/>
                </a:solidFill>
              </a:rPr>
              <a:t> 18pt</a:t>
            </a:r>
          </a:p>
        </p:txBody>
      </p:sp>
      <p:pic>
        <p:nvPicPr>
          <p:cNvPr id="2" name="1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99" y="0"/>
            <a:ext cx="201889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96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164513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77963"/>
            <a:ext cx="8177213" cy="4525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260FB-FB0E-8040-A03A-BAA25BEE92C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pic>
        <p:nvPicPr>
          <p:cNvPr id="5" name="Picture 8" descr="Complemento-Logo-Gobierno-160x14p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0"/>
            <a:ext cx="2032000" cy="17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85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" y="152400"/>
            <a:ext cx="8164513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152400" y="1477963"/>
            <a:ext cx="8177213" cy="452596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s-ES" noProof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DE520-AEDC-9741-BDA9-C56631C0BDF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pic>
        <p:nvPicPr>
          <p:cNvPr id="5" name="Picture 8" descr="Complemento-Logo-Gobierno-160x14p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0"/>
            <a:ext cx="2032000" cy="17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071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omplemento-Logo-Gobierno-160x14px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6692900"/>
            <a:ext cx="2032000" cy="17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697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7" r:id="rId6"/>
    <p:sldLayoutId id="2147483679" r:id="rId7"/>
    <p:sldLayoutId id="2147483696" r:id="rId8"/>
    <p:sldLayoutId id="2147483698" r:id="rId9"/>
    <p:sldLayoutId id="2147483699" r:id="rId10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/>
              <a:t>Haga clic para cambiar el estilo de título	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/>
              <a:t>Haga clic para modificar el estilo de texto del patrón</a:t>
            </a:r>
          </a:p>
          <a:p>
            <a:pPr lvl="1"/>
            <a:r>
              <a:rPr lang="en-US" altLang="es-ES" smtClean="0"/>
              <a:t>Segundo nivel</a:t>
            </a:r>
          </a:p>
          <a:p>
            <a:pPr lvl="2"/>
            <a:r>
              <a:rPr lang="en-US" altLang="es-ES" smtClean="0"/>
              <a:t>Tercer nivel</a:t>
            </a:r>
          </a:p>
          <a:p>
            <a:pPr lvl="3"/>
            <a:r>
              <a:rPr lang="en-US" altLang="es-ES" smtClean="0"/>
              <a:t>Cuarto nivel</a:t>
            </a:r>
          </a:p>
          <a:p>
            <a:pPr lvl="4"/>
            <a:r>
              <a:rPr lang="en-US" altLang="es-ES" smtClean="0"/>
              <a:t>Quinto nivel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6678F63A-1467-4541-9F62-078EE7BA34B8}" type="slidenum">
              <a:rPr lang="en-US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s-CL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s-CL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s-CL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s-CL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3" name="CuadroTexto 11"/>
          <p:cNvSpPr txBox="1">
            <a:spLocks noChangeArrowheads="1"/>
          </p:cNvSpPr>
          <p:nvPr/>
        </p:nvSpPr>
        <p:spPr bwMode="auto">
          <a:xfrm>
            <a:off x="133350" y="6494463"/>
            <a:ext cx="27622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altLang="es-CL" sz="1000" smtClean="0">
                <a:solidFill>
                  <a:srgbClr val="7F7F7F"/>
                </a:solidFill>
                <a:latin typeface="Verdana" pitchFamily="34" charset="0"/>
              </a:rPr>
              <a:t>Gobierno de Chile / Ministerio de Salud</a:t>
            </a:r>
          </a:p>
        </p:txBody>
      </p:sp>
    </p:spTree>
    <p:extLst>
      <p:ext uri="{BB962C8B-B14F-4D97-AF65-F5344CB8AC3E}">
        <p14:creationId xmlns:p14="http://schemas.microsoft.com/office/powerpoint/2010/main" val="337763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pitchFamily="34" charset="0"/>
          <a:ea typeface="ヒラギノ角ゴ Pro W3" pitchFamily="28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pitchFamily="34" charset="0"/>
          <a:ea typeface="ヒラギノ角ゴ Pro W3" pitchFamily="28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pitchFamily="34" charset="0"/>
          <a:ea typeface="ヒラギノ角ゴ Pro W3" pitchFamily="28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pitchFamily="34" charset="0"/>
          <a:ea typeface="ヒラギノ角ゴ Pro W3" pitchFamily="28" charset="-128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pitchFamily="34" charset="0"/>
          <a:ea typeface="ヒラギノ角ゴ Pro W3" pitchFamily="28" charset="-128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pitchFamily="34" charset="0"/>
          <a:ea typeface="ヒラギノ角ゴ Pro W3" pitchFamily="28" charset="-128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pitchFamily="34" charset="0"/>
          <a:ea typeface="ヒラギノ角ゴ Pro W3" pitchFamily="28" charset="-128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pitchFamily="34" charset="0"/>
          <a:ea typeface="ヒラギノ角ゴ Pro W3" pitchFamily="2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rgbClr val="595959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>
          <a:solidFill>
            <a:srgbClr val="595959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>
          <a:solidFill>
            <a:srgbClr val="595959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>
          <a:solidFill>
            <a:srgbClr val="595959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rgbClr val="595959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rgbClr val="595959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rgbClr val="595959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5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Agrupar 4"/>
          <p:cNvGrpSpPr/>
          <p:nvPr/>
        </p:nvGrpSpPr>
        <p:grpSpPr>
          <a:xfrm>
            <a:off x="181012" y="4306174"/>
            <a:ext cx="8821518" cy="524209"/>
            <a:chOff x="181012" y="4135550"/>
            <a:chExt cx="8821518" cy="524209"/>
          </a:xfrm>
        </p:grpSpPr>
        <p:grpSp>
          <p:nvGrpSpPr>
            <p:cNvPr id="12" name="2 Grupo"/>
            <p:cNvGrpSpPr>
              <a:grpSpLocks/>
            </p:cNvGrpSpPr>
            <p:nvPr/>
          </p:nvGrpSpPr>
          <p:grpSpPr bwMode="auto">
            <a:xfrm>
              <a:off x="181012" y="4135550"/>
              <a:ext cx="4743450" cy="520378"/>
              <a:chOff x="3608088" y="5329398"/>
              <a:chExt cx="4743450" cy="508540"/>
            </a:xfrm>
          </p:grpSpPr>
          <p:pic>
            <p:nvPicPr>
              <p:cNvPr id="13" name="Picture 3"/>
              <p:cNvPicPr>
                <a:picLocks noChangeAspect="1" noChangeArrowheads="1"/>
              </p:cNvPicPr>
              <p:nvPr/>
            </p:nvPicPr>
            <p:blipFill>
              <a:blip r:embed="rId2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08088" y="5373216"/>
                <a:ext cx="962375" cy="3758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Picture 5"/>
              <p:cNvPicPr>
                <a:picLocks noChangeAspect="1" noChangeArrowheads="1"/>
              </p:cNvPicPr>
              <p:nvPr/>
            </p:nvPicPr>
            <p:blipFill>
              <a:blip r:embed="rId3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58918" y="5410573"/>
                <a:ext cx="618801" cy="338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6"/>
              <p:cNvPicPr>
                <a:picLocks noChangeAspect="1" noChangeArrowheads="1"/>
              </p:cNvPicPr>
              <p:nvPr/>
            </p:nvPicPr>
            <p:blipFill>
              <a:blip r:embed="rId4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16560" y="5406933"/>
                <a:ext cx="349440" cy="3494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</p:pic>
          <p:pic>
            <p:nvPicPr>
              <p:cNvPr id="16" name="Picture 7"/>
              <p:cNvPicPr>
                <a:picLocks noChangeAspect="1" noChangeArrowheads="1"/>
              </p:cNvPicPr>
              <p:nvPr/>
            </p:nvPicPr>
            <p:blipFill>
              <a:blip r:embed="rId5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57493" y="5428780"/>
                <a:ext cx="390581" cy="374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2"/>
              <p:cNvPicPr>
                <a:picLocks noChangeAspect="1" noChangeArrowheads="1"/>
              </p:cNvPicPr>
              <p:nvPr/>
            </p:nvPicPr>
            <p:blipFill>
              <a:blip r:embed="rId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13743" y="5420978"/>
                <a:ext cx="637795" cy="328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1 Imagen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52002" y="5329398"/>
                <a:ext cx="352246" cy="508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6" name="2 Grupo"/>
            <p:cNvGrpSpPr>
              <a:grpSpLocks/>
            </p:cNvGrpSpPr>
            <p:nvPr/>
          </p:nvGrpSpPr>
          <p:grpSpPr bwMode="auto">
            <a:xfrm>
              <a:off x="4259080" y="4136138"/>
              <a:ext cx="4743450" cy="523621"/>
              <a:chOff x="3608088" y="5329398"/>
              <a:chExt cx="4743450" cy="508540"/>
            </a:xfrm>
          </p:grpSpPr>
          <p:pic>
            <p:nvPicPr>
              <p:cNvPr id="27" name="Picture 3"/>
              <p:cNvPicPr>
                <a:picLocks noChangeAspect="1" noChangeArrowheads="1"/>
              </p:cNvPicPr>
              <p:nvPr/>
            </p:nvPicPr>
            <p:blipFill>
              <a:blip r:embed="rId2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08088" y="5373216"/>
                <a:ext cx="962375" cy="3758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" name="Picture 5"/>
              <p:cNvPicPr>
                <a:picLocks noChangeAspect="1" noChangeArrowheads="1"/>
              </p:cNvPicPr>
              <p:nvPr/>
            </p:nvPicPr>
            <p:blipFill>
              <a:blip r:embed="rId3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58918" y="5410573"/>
                <a:ext cx="618801" cy="338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" name="Picture 6"/>
              <p:cNvPicPr>
                <a:picLocks noChangeAspect="1" noChangeArrowheads="1"/>
              </p:cNvPicPr>
              <p:nvPr/>
            </p:nvPicPr>
            <p:blipFill>
              <a:blip r:embed="rId4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16560" y="5406933"/>
                <a:ext cx="349440" cy="3494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</p:pic>
          <p:pic>
            <p:nvPicPr>
              <p:cNvPr id="30" name="Picture 7"/>
              <p:cNvPicPr>
                <a:picLocks noChangeAspect="1" noChangeArrowheads="1"/>
              </p:cNvPicPr>
              <p:nvPr/>
            </p:nvPicPr>
            <p:blipFill>
              <a:blip r:embed="rId5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57493" y="5428780"/>
                <a:ext cx="390581" cy="374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" name="Picture 2"/>
              <p:cNvPicPr>
                <a:picLocks noChangeAspect="1" noChangeArrowheads="1"/>
              </p:cNvPicPr>
              <p:nvPr/>
            </p:nvPicPr>
            <p:blipFill>
              <a:blip r:embed="rId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13743" y="5420978"/>
                <a:ext cx="637795" cy="328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" name="1 Imagen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52002" y="5329398"/>
                <a:ext cx="352246" cy="508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1 CuadroTexto"/>
          <p:cNvSpPr txBox="1"/>
          <p:nvPr/>
        </p:nvSpPr>
        <p:spPr>
          <a:xfrm>
            <a:off x="1047370" y="2187433"/>
            <a:ext cx="7116387" cy="223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ES" sz="3200" b="1" i="1" dirty="0" err="1" smtClean="0">
                <a:solidFill>
                  <a:schemeClr val="accent1"/>
                </a:solidFill>
              </a:rPr>
              <a:t>Priority</a:t>
            </a:r>
            <a:r>
              <a:rPr lang="es-ES" sz="3200" b="1" i="1" dirty="0" smtClean="0">
                <a:solidFill>
                  <a:schemeClr val="accent1"/>
                </a:solidFill>
              </a:rPr>
              <a:t> </a:t>
            </a:r>
            <a:r>
              <a:rPr lang="es-ES" sz="3200" b="1" i="1" dirty="0" err="1" smtClean="0">
                <a:solidFill>
                  <a:schemeClr val="accent1"/>
                </a:solidFill>
              </a:rPr>
              <a:t>Setting</a:t>
            </a:r>
            <a:r>
              <a:rPr lang="es-ES" sz="3200" b="1" i="1" dirty="0" smtClean="0">
                <a:solidFill>
                  <a:schemeClr val="accent1"/>
                </a:solidFill>
              </a:rPr>
              <a:t> in </a:t>
            </a:r>
            <a:r>
              <a:rPr lang="es-ES" sz="3200" b="1" i="1" dirty="0" err="1" smtClean="0">
                <a:solidFill>
                  <a:schemeClr val="accent1"/>
                </a:solidFill>
              </a:rPr>
              <a:t>healthcare</a:t>
            </a:r>
            <a:r>
              <a:rPr lang="es-ES" sz="3200" b="1" i="1" dirty="0" smtClean="0">
                <a:solidFill>
                  <a:schemeClr val="accent1"/>
                </a:solidFill>
              </a:rPr>
              <a:t> in Chile:  </a:t>
            </a:r>
            <a:r>
              <a:rPr lang="es-ES" sz="3200" b="1" i="1" dirty="0" err="1" smtClean="0">
                <a:solidFill>
                  <a:schemeClr val="accent1"/>
                </a:solidFill>
              </a:rPr>
              <a:t>considerations</a:t>
            </a:r>
            <a:r>
              <a:rPr lang="es-ES" sz="3200" b="1" i="1" dirty="0" smtClean="0">
                <a:solidFill>
                  <a:schemeClr val="accent1"/>
                </a:solidFill>
              </a:rPr>
              <a:t> of Social </a:t>
            </a:r>
            <a:r>
              <a:rPr lang="es-ES" sz="3200" b="1" i="1" dirty="0" err="1" smtClean="0">
                <a:solidFill>
                  <a:schemeClr val="accent1"/>
                </a:solidFill>
              </a:rPr>
              <a:t>Value</a:t>
            </a:r>
            <a:r>
              <a:rPr lang="es-ES" sz="3200" b="1" i="1" dirty="0" smtClean="0">
                <a:solidFill>
                  <a:schemeClr val="accent1"/>
                </a:solidFill>
              </a:rPr>
              <a:t> </a:t>
            </a:r>
            <a:r>
              <a:rPr lang="es-ES" sz="3200" b="1" i="1" dirty="0" err="1" smtClean="0">
                <a:solidFill>
                  <a:schemeClr val="accent1"/>
                </a:solidFill>
              </a:rPr>
              <a:t>Judgements</a:t>
            </a:r>
            <a:endParaRPr lang="es-ES" sz="3200" dirty="0" smtClean="0">
              <a:solidFill>
                <a:schemeClr val="accent1"/>
              </a:solidFill>
            </a:endParaRPr>
          </a:p>
          <a:p>
            <a:r>
              <a:rPr lang="es-ES" sz="2400" dirty="0" smtClean="0">
                <a:solidFill>
                  <a:schemeClr val="accent1"/>
                </a:solidFill>
              </a:rPr>
              <a:t> </a:t>
            </a:r>
            <a:endParaRPr lang="en-GB" sz="3000" dirty="0">
              <a:solidFill>
                <a:schemeClr val="accent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25707" y="4853106"/>
            <a:ext cx="45772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1"/>
                </a:solidFill>
              </a:rPr>
              <a:t>Marianela Castillo-Riquelme</a:t>
            </a:r>
          </a:p>
          <a:p>
            <a:pPr algn="ctr"/>
            <a:r>
              <a:rPr lang="en-GB" dirty="0" smtClean="0">
                <a:solidFill>
                  <a:schemeClr val="accent1"/>
                </a:solidFill>
              </a:rPr>
              <a:t>Newton-</a:t>
            </a:r>
            <a:r>
              <a:rPr lang="en-GB" dirty="0" err="1" smtClean="0">
                <a:solidFill>
                  <a:schemeClr val="accent1"/>
                </a:solidFill>
              </a:rPr>
              <a:t>Picarte</a:t>
            </a:r>
            <a:r>
              <a:rPr lang="en-GB" dirty="0" smtClean="0">
                <a:solidFill>
                  <a:schemeClr val="accent1"/>
                </a:solidFill>
              </a:rPr>
              <a:t> Project</a:t>
            </a:r>
          </a:p>
          <a:p>
            <a:pPr algn="ctr"/>
            <a:endParaRPr lang="en-GB" dirty="0">
              <a:solidFill>
                <a:schemeClr val="accent1"/>
              </a:solidFill>
            </a:endParaRPr>
          </a:p>
          <a:p>
            <a:pPr algn="ctr"/>
            <a:r>
              <a:rPr lang="en-GB" dirty="0" smtClean="0">
                <a:solidFill>
                  <a:schemeClr val="accent1"/>
                </a:solidFill>
              </a:rPr>
              <a:t>London, 30 of March – 1</a:t>
            </a:r>
            <a:r>
              <a:rPr lang="en-GB" baseline="30000" dirty="0" smtClean="0">
                <a:solidFill>
                  <a:schemeClr val="accent1"/>
                </a:solidFill>
              </a:rPr>
              <a:t>st</a:t>
            </a:r>
            <a:r>
              <a:rPr lang="en-GB" dirty="0" smtClean="0">
                <a:solidFill>
                  <a:schemeClr val="accent1"/>
                </a:solidFill>
              </a:rPr>
              <a:t> April, 2016</a:t>
            </a:r>
          </a:p>
          <a:p>
            <a:pPr algn="ctr"/>
            <a:r>
              <a:rPr lang="en-GB" dirty="0" smtClean="0">
                <a:solidFill>
                  <a:schemeClr val="accent1"/>
                </a:solidFill>
              </a:rPr>
              <a:t>NICE - KCL</a:t>
            </a:r>
          </a:p>
        </p:txBody>
      </p:sp>
    </p:spTree>
    <p:extLst>
      <p:ext uri="{BB962C8B-B14F-4D97-AF65-F5344CB8AC3E}">
        <p14:creationId xmlns:p14="http://schemas.microsoft.com/office/powerpoint/2010/main" val="300241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7938" y="188914"/>
            <a:ext cx="9144000" cy="6926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s-ES_tradnl" altLang="es-CL" sz="2800" b="1" dirty="0" smtClean="0">
              <a:solidFill>
                <a:srgbClr val="0070C0"/>
              </a:solidFill>
              <a:latin typeface="Candara" panose="020E0502030303020204" pitchFamily="34" charset="0"/>
              <a:cs typeface="Verdana" pitchFamily="34" charset="0"/>
            </a:endParaRPr>
          </a:p>
        </p:txBody>
      </p:sp>
      <p:sp>
        <p:nvSpPr>
          <p:cNvPr id="7170" name="Título 1"/>
          <p:cNvSpPr>
            <a:spLocks noGrp="1"/>
          </p:cNvSpPr>
          <p:nvPr>
            <p:ph type="title" idx="4294967295"/>
          </p:nvPr>
        </p:nvSpPr>
        <p:spPr>
          <a:xfrm>
            <a:off x="467544" y="332656"/>
            <a:ext cx="7781925" cy="9271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s-ES_tradnl" altLang="es-ES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How</a:t>
            </a:r>
            <a:r>
              <a:rPr lang="es-ES_tradnl" altLang="es-E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_tradnl" altLang="es-ES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does</a:t>
            </a:r>
            <a:r>
              <a:rPr lang="es-ES_tradnl" altLang="es-E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AUGE(GES) </a:t>
            </a:r>
            <a:r>
              <a:rPr lang="es-ES_tradnl" altLang="es-ES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works</a:t>
            </a:r>
            <a:r>
              <a:rPr lang="es-ES_tradnl" altLang="es-E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677" y="1067845"/>
            <a:ext cx="4445126" cy="3298603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3431" y="1781412"/>
            <a:ext cx="4606743" cy="3340768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6803" y="2739526"/>
            <a:ext cx="4005286" cy="3940037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6276040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1 Título"/>
          <p:cNvSpPr>
            <a:spLocks noGrp="1"/>
          </p:cNvSpPr>
          <p:nvPr>
            <p:ph type="title"/>
          </p:nvPr>
        </p:nvSpPr>
        <p:spPr>
          <a:xfrm>
            <a:off x="201613" y="188913"/>
            <a:ext cx="8164512" cy="1143000"/>
          </a:xfrm>
        </p:spPr>
        <p:txBody>
          <a:bodyPr/>
          <a:lstStyle/>
          <a:p>
            <a:pPr eaLnBrk="1" hangingPunct="1"/>
            <a:r>
              <a:rPr lang="en-AU" sz="3200" b="1" dirty="0" smtClean="0">
                <a:solidFill>
                  <a:srgbClr val="558ED5"/>
                </a:solidFill>
                <a:latin typeface="Calibri" charset="0"/>
              </a:rPr>
              <a:t>The prioritization process of AUGE</a:t>
            </a:r>
            <a:endParaRPr lang="en-AU" sz="3200" b="1" dirty="0">
              <a:solidFill>
                <a:srgbClr val="558ED5"/>
              </a:solidFill>
              <a:latin typeface="Calibri" charset="0"/>
            </a:endParaRPr>
          </a:p>
        </p:txBody>
      </p:sp>
      <p:sp>
        <p:nvSpPr>
          <p:cNvPr id="107522" name="3 Marcador de número de diapositiva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 eaLnBrk="1" hangingPunct="1"/>
            <a:fld id="{DF8D84F1-2C8D-2449-A40D-82127A3F0BD5}" type="slidenum">
              <a:rPr lang="en-US" sz="1000">
                <a:solidFill>
                  <a:srgbClr val="898989"/>
                </a:solidFill>
                <a:latin typeface="Verdana" charset="0"/>
              </a:rPr>
              <a:pPr algn="l" eaLnBrk="1" hangingPunct="1"/>
              <a:t>11</a:t>
            </a:fld>
            <a:endParaRPr lang="en-US" sz="1000">
              <a:solidFill>
                <a:srgbClr val="898989"/>
              </a:solidFill>
              <a:latin typeface="Verdana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11188" y="1312191"/>
            <a:ext cx="1851025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2400" b="1" dirty="0" smtClean="0">
                <a:solidFill>
                  <a:srgbClr val="000000"/>
                </a:solidFill>
                <a:ea typeface="+mn-ea"/>
                <a:cs typeface="+mn-cs"/>
              </a:rPr>
              <a:t>Conditions </a:t>
            </a:r>
            <a:r>
              <a:rPr lang="en-CA" sz="1600" b="1" dirty="0" smtClean="0">
                <a:solidFill>
                  <a:srgbClr val="000000"/>
                </a:solidFill>
                <a:ea typeface="+mn-ea"/>
                <a:cs typeface="+mn-cs"/>
              </a:rPr>
              <a:t>Prioritized </a:t>
            </a:r>
            <a:endParaRPr lang="en-CA" sz="1600" b="1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14375" y="2473326"/>
            <a:ext cx="1855788" cy="2021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71450" indent="-171450">
              <a:buFont typeface="Wingdings" charset="0"/>
              <a:buChar char="ü"/>
              <a:defRPr/>
            </a:pPr>
            <a:r>
              <a:rPr lang="en-GB" sz="1400" smtClean="0">
                <a:solidFill>
                  <a:srgbClr val="FFFFFF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Epidemiology</a:t>
            </a:r>
          </a:p>
          <a:p>
            <a:pPr marL="171450" indent="-171450">
              <a:buFont typeface="Wingdings" charset="0"/>
              <a:buChar char="ü"/>
              <a:defRPr/>
            </a:pPr>
            <a:r>
              <a:rPr lang="en-GB" sz="1400" smtClean="0">
                <a:solidFill>
                  <a:srgbClr val="FFFFFF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Burden of disease</a:t>
            </a:r>
          </a:p>
          <a:p>
            <a:pPr marL="171450" indent="-171450">
              <a:buFont typeface="Wingdings" charset="0"/>
              <a:buChar char="ü"/>
              <a:defRPr/>
            </a:pPr>
            <a:r>
              <a:rPr lang="en-GB" sz="1400" smtClean="0">
                <a:solidFill>
                  <a:srgbClr val="FFFFFF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Efectiveness of treatments </a:t>
            </a:r>
          </a:p>
          <a:p>
            <a:pPr marL="171450" indent="-171450">
              <a:buFont typeface="Wingdings" charset="0"/>
              <a:buChar char="ü"/>
              <a:defRPr/>
            </a:pPr>
            <a:r>
              <a:rPr lang="en-GB" sz="1400" smtClean="0">
                <a:solidFill>
                  <a:srgbClr val="FFFFFF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Impact in QoL</a:t>
            </a:r>
          </a:p>
          <a:p>
            <a:pPr marL="171450" indent="-171450">
              <a:buFont typeface="Wingdings" charset="0"/>
              <a:buChar char="ü"/>
              <a:defRPr/>
            </a:pPr>
            <a:r>
              <a:rPr lang="en-GB" sz="1400" smtClean="0">
                <a:solidFill>
                  <a:srgbClr val="FFFFFF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Social preferences </a:t>
            </a:r>
            <a:endParaRPr lang="en-GB" sz="1400">
              <a:solidFill>
                <a:srgbClr val="FFFFFF"/>
              </a:solidFill>
              <a:latin typeface="Verdana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" name="6 Flecha derecha"/>
          <p:cNvSpPr/>
          <p:nvPr/>
        </p:nvSpPr>
        <p:spPr>
          <a:xfrm>
            <a:off x="2771775" y="3251200"/>
            <a:ext cx="647700" cy="574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07526" name="7 CuadroTexto"/>
          <p:cNvSpPr txBox="1">
            <a:spLocks noChangeArrowheads="1"/>
          </p:cNvSpPr>
          <p:nvPr/>
        </p:nvSpPr>
        <p:spPr bwMode="auto">
          <a:xfrm>
            <a:off x="3280604" y="1312191"/>
            <a:ext cx="2376487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 hangingPunct="1"/>
            <a:r>
              <a:rPr lang="en-AU" b="1" dirty="0" smtClean="0">
                <a:solidFill>
                  <a:srgbClr val="000000"/>
                </a:solidFill>
              </a:rPr>
              <a:t>Interventions </a:t>
            </a:r>
            <a:r>
              <a:rPr lang="en-AU" sz="1600" b="1" dirty="0" smtClean="0">
                <a:solidFill>
                  <a:srgbClr val="000000"/>
                </a:solidFill>
              </a:rPr>
              <a:t>selected for analysis</a:t>
            </a:r>
            <a:endParaRPr lang="en-AU" sz="1600" b="1" dirty="0">
              <a:solidFill>
                <a:srgbClr val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635375" y="2490744"/>
            <a:ext cx="1908175" cy="2232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71450" indent="-171450">
              <a:buFont typeface="Wingdings" charset="0"/>
              <a:buChar char="ü"/>
              <a:defRPr/>
            </a:pPr>
            <a:r>
              <a:rPr lang="en-US" sz="1400" dirty="0" smtClean="0">
                <a:solidFill>
                  <a:srgbClr val="FFFFFF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Recommendation </a:t>
            </a:r>
            <a:r>
              <a:rPr lang="en-US" sz="1400" dirty="0">
                <a:solidFill>
                  <a:srgbClr val="FFFFFF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i</a:t>
            </a:r>
            <a:r>
              <a:rPr lang="en-US" sz="1400" dirty="0" smtClean="0">
                <a:solidFill>
                  <a:srgbClr val="FFFFFF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n CPG </a:t>
            </a:r>
          </a:p>
          <a:p>
            <a:pPr marL="171450" indent="-171450">
              <a:buFont typeface="Wingdings" charset="0"/>
              <a:buChar char="ü"/>
              <a:defRPr/>
            </a:pPr>
            <a:r>
              <a:rPr lang="en-US" sz="1400" dirty="0" smtClean="0">
                <a:solidFill>
                  <a:srgbClr val="FFFFFF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Scientific evidence </a:t>
            </a:r>
          </a:p>
          <a:p>
            <a:pPr marL="171450" indent="-171450">
              <a:buFont typeface="Wingdings" charset="0"/>
              <a:buChar char="ü"/>
              <a:defRPr/>
            </a:pPr>
            <a:r>
              <a:rPr lang="en-US" sz="1400" dirty="0" smtClean="0">
                <a:solidFill>
                  <a:srgbClr val="FFFFFF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Cost</a:t>
            </a:r>
          </a:p>
          <a:p>
            <a:pPr marL="171450" indent="-171450">
              <a:buFont typeface="Wingdings" charset="0"/>
              <a:buChar char="ü"/>
              <a:defRPr/>
            </a:pPr>
            <a:r>
              <a:rPr lang="en-US" sz="1400" dirty="0" smtClean="0">
                <a:solidFill>
                  <a:srgbClr val="FFFFFF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Cost-effectiveness</a:t>
            </a:r>
          </a:p>
          <a:p>
            <a:pPr marL="171450" indent="-171450">
              <a:buFont typeface="Wingdings" charset="0"/>
              <a:buChar char="ü"/>
              <a:defRPr/>
            </a:pPr>
            <a:r>
              <a:rPr lang="en-US" sz="1400" dirty="0" smtClean="0">
                <a:solidFill>
                  <a:srgbClr val="FFFFFF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Impact on QOL</a:t>
            </a:r>
          </a:p>
          <a:p>
            <a:pPr marL="171450" indent="-171450">
              <a:buFont typeface="Wingdings" charset="0"/>
              <a:buChar char="ü"/>
              <a:defRPr/>
            </a:pPr>
            <a:r>
              <a:rPr lang="en-US" sz="1400" dirty="0" smtClean="0">
                <a:solidFill>
                  <a:srgbClr val="FFFFFF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Social preferences</a:t>
            </a:r>
            <a:endParaRPr lang="en-US" sz="1100" dirty="0" smtClean="0">
              <a:solidFill>
                <a:srgbClr val="FFFFFF"/>
              </a:solidFill>
              <a:latin typeface="Verdana" charset="0"/>
              <a:ea typeface="ヒラギノ角ゴ Pro W3" charset="0"/>
              <a:cs typeface="ヒラギノ角ゴ Pro W3" charset="0"/>
            </a:endParaRPr>
          </a:p>
          <a:p>
            <a:pPr marL="171450" indent="-171450">
              <a:defRPr/>
            </a:pPr>
            <a:endParaRPr lang="en-US" sz="1100" dirty="0" smtClean="0">
              <a:solidFill>
                <a:srgbClr val="FFFFFF"/>
              </a:solidFill>
              <a:latin typeface="Verdana" charset="0"/>
              <a:ea typeface="ヒラギノ角ゴ Pro W3" charset="0"/>
              <a:cs typeface="ヒラギノ角ゴ Pro W3" charset="0"/>
            </a:endParaRPr>
          </a:p>
          <a:p>
            <a:pPr marL="171450" indent="-171450">
              <a:defRPr/>
            </a:pPr>
            <a:endParaRPr lang="en-US" sz="1100" dirty="0">
              <a:solidFill>
                <a:srgbClr val="FFFFFF"/>
              </a:solidFill>
              <a:latin typeface="Verdana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07528" name="9 CuadroTexto"/>
          <p:cNvSpPr txBox="1">
            <a:spLocks noChangeArrowheads="1"/>
          </p:cNvSpPr>
          <p:nvPr/>
        </p:nvSpPr>
        <p:spPr bwMode="auto">
          <a:xfrm>
            <a:off x="6156325" y="1289715"/>
            <a:ext cx="2317750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 hangingPunct="1"/>
            <a:r>
              <a:rPr lang="en-GB" b="1" dirty="0" smtClean="0">
                <a:latin typeface="+mj-lt"/>
              </a:rPr>
              <a:t>Feasibility </a:t>
            </a:r>
            <a:r>
              <a:rPr lang="en-GB" sz="2000" b="1" dirty="0" smtClean="0">
                <a:latin typeface="+mj-lt"/>
              </a:rPr>
              <a:t>for implementation</a:t>
            </a:r>
            <a:endParaRPr lang="en-GB" sz="2000" b="1" dirty="0">
              <a:latin typeface="+mj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372226" y="2663028"/>
            <a:ext cx="1993900" cy="1920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71450" indent="-171450">
              <a:buFont typeface="Wingdings" charset="0"/>
              <a:buChar char="ü"/>
              <a:defRPr/>
            </a:pPr>
            <a:r>
              <a:rPr lang="en-GB" sz="1400" dirty="0" smtClean="0">
                <a:solidFill>
                  <a:srgbClr val="FFFFFF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Capacity of the system (HHRR &amp; care network)</a:t>
            </a:r>
          </a:p>
          <a:p>
            <a:pPr marL="171450" indent="-171450">
              <a:buFont typeface="Wingdings" charset="0"/>
              <a:buChar char="ü"/>
              <a:defRPr/>
            </a:pPr>
            <a:r>
              <a:rPr lang="en-GB" sz="1400" dirty="0" smtClean="0">
                <a:solidFill>
                  <a:srgbClr val="FFFFFF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Available resources</a:t>
            </a:r>
          </a:p>
          <a:p>
            <a:pPr marL="171450" indent="-171450">
              <a:buFont typeface="Wingdings" charset="0"/>
              <a:buChar char="ü"/>
              <a:defRPr/>
            </a:pPr>
            <a:r>
              <a:rPr lang="en-GB" sz="1400" dirty="0" smtClean="0">
                <a:solidFill>
                  <a:srgbClr val="FFFFFF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Implementation implications</a:t>
            </a:r>
          </a:p>
          <a:p>
            <a:pPr marL="171450" indent="-171450">
              <a:defRPr/>
            </a:pPr>
            <a:endParaRPr lang="en-GB" sz="1100" dirty="0" smtClean="0">
              <a:solidFill>
                <a:srgbClr val="FFFFFF"/>
              </a:solidFill>
              <a:latin typeface="Verdana" charset="0"/>
              <a:ea typeface="ヒラギノ角ゴ Pro W3" charset="0"/>
              <a:cs typeface="ヒラギノ角ゴ Pro W3" charset="0"/>
            </a:endParaRPr>
          </a:p>
          <a:p>
            <a:pPr marL="171450" indent="-171450">
              <a:defRPr/>
            </a:pPr>
            <a:endParaRPr lang="en-GB" sz="1100" dirty="0" smtClean="0">
              <a:solidFill>
                <a:srgbClr val="FFFFFF"/>
              </a:solidFill>
              <a:latin typeface="Verdana" charset="0"/>
              <a:ea typeface="ヒラギノ角ゴ Pro W3" charset="0"/>
              <a:cs typeface="ヒラギノ角ゴ Pro W3" charset="0"/>
            </a:endParaRPr>
          </a:p>
          <a:p>
            <a:pPr marL="171450" indent="-171450">
              <a:defRPr/>
            </a:pPr>
            <a:endParaRPr lang="en-GB" sz="1100" dirty="0">
              <a:solidFill>
                <a:srgbClr val="FFFFFF"/>
              </a:solidFill>
              <a:latin typeface="Verdana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2" name="11 Flecha derecha"/>
          <p:cNvSpPr/>
          <p:nvPr/>
        </p:nvSpPr>
        <p:spPr>
          <a:xfrm>
            <a:off x="5724525" y="3211513"/>
            <a:ext cx="546610" cy="574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2" name="1 CuadroTexto"/>
          <p:cNvSpPr txBox="1"/>
          <p:nvPr/>
        </p:nvSpPr>
        <p:spPr>
          <a:xfrm>
            <a:off x="809179" y="4967148"/>
            <a:ext cx="7372515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FF33CC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AU" sz="1800" dirty="0" smtClean="0">
                <a:solidFill>
                  <a:schemeClr val="tx2"/>
                </a:solidFill>
                <a:latin typeface="Arial" charset="0"/>
                <a:ea typeface="ヒラギノ角ゴ Pro W3" charset="0"/>
              </a:rPr>
              <a:t>But… decisions made in each step and its reasons are not always/well documented…</a:t>
            </a:r>
          </a:p>
          <a:p>
            <a:pPr>
              <a:defRPr/>
            </a:pPr>
            <a:r>
              <a:rPr lang="en-AU" sz="1800" dirty="0" smtClean="0">
                <a:solidFill>
                  <a:schemeClr val="tx2"/>
                </a:solidFill>
                <a:latin typeface="Arial" charset="0"/>
                <a:ea typeface="ヒラギノ角ゴ Pro W3" charset="0"/>
              </a:rPr>
              <a:t>Evidence is not always available (resources to conduct studies, reviews and CEA are still limited…)</a:t>
            </a:r>
          </a:p>
          <a:p>
            <a:pPr>
              <a:defRPr/>
            </a:pPr>
            <a:r>
              <a:rPr lang="en-AU" sz="1800" dirty="0" smtClean="0">
                <a:solidFill>
                  <a:schemeClr val="tx2"/>
                </a:solidFill>
                <a:latin typeface="Arial" charset="0"/>
                <a:ea typeface="ヒラギノ角ゴ Pro W3" charset="0"/>
              </a:rPr>
              <a:t>Political timing implies that decisions need to be taken in short time</a:t>
            </a:r>
          </a:p>
        </p:txBody>
      </p:sp>
    </p:spTree>
    <p:extLst>
      <p:ext uri="{BB962C8B-B14F-4D97-AF65-F5344CB8AC3E}">
        <p14:creationId xmlns:p14="http://schemas.microsoft.com/office/powerpoint/2010/main" val="406887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7938" y="188914"/>
            <a:ext cx="9144000" cy="6926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s-ES_tradnl" altLang="es-CL" sz="2800" b="1" dirty="0" smtClean="0">
              <a:solidFill>
                <a:srgbClr val="0070C0"/>
              </a:solidFill>
              <a:latin typeface="Candara" panose="020E0502030303020204" pitchFamily="34" charset="0"/>
              <a:cs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283696" y="316312"/>
            <a:ext cx="8744249" cy="392434"/>
          </a:xfrm>
        </p:spPr>
        <p:txBody>
          <a:bodyPr/>
          <a:lstStyle/>
          <a:p>
            <a:r>
              <a:rPr lang="en-GB" sz="2800" dirty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National Commission on HTA (</a:t>
            </a:r>
            <a:r>
              <a:rPr lang="en-GB" sz="2800" dirty="0" smtClean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2012)</a:t>
            </a:r>
            <a:endParaRPr lang="en-GB" sz="2800" b="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2 Marcador de contenido"/>
          <p:cNvSpPr>
            <a:spLocks noGrp="1"/>
          </p:cNvSpPr>
          <p:nvPr>
            <p:ph idx="4294967295"/>
          </p:nvPr>
        </p:nvSpPr>
        <p:spPr>
          <a:xfrm>
            <a:off x="392898" y="1240526"/>
            <a:ext cx="8177213" cy="497548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spcBef>
                <a:spcPts val="984"/>
              </a:spcBef>
            </a:pPr>
            <a:r>
              <a:rPr lang="en-GB" sz="2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Composed of 19 members from </a:t>
            </a:r>
            <a:r>
              <a:rPr lang="en-GB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institutions </a:t>
            </a:r>
          </a:p>
          <a:p>
            <a:pPr>
              <a:lnSpc>
                <a:spcPct val="110000"/>
              </a:lnSpc>
              <a:spcBef>
                <a:spcPts val="984"/>
              </a:spcBef>
            </a:pPr>
            <a:r>
              <a:rPr lang="en-GB" sz="2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Main objectives</a:t>
            </a:r>
            <a:endParaRPr lang="en-GB" sz="24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lnSpc>
                <a:spcPct val="110000"/>
              </a:lnSpc>
              <a:spcBef>
                <a:spcPts val="984"/>
              </a:spcBef>
            </a:pPr>
            <a:r>
              <a:rPr lang="en-GB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conduct </a:t>
            </a:r>
            <a:r>
              <a:rPr lang="en-GB" sz="2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GB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diagnosis of HTA (at the national &amp; international level)</a:t>
            </a:r>
            <a:endParaRPr lang="en-GB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lnSpc>
                <a:spcPct val="110000"/>
              </a:lnSpc>
              <a:spcBef>
                <a:spcPts val="984"/>
              </a:spcBef>
            </a:pPr>
            <a:r>
              <a:rPr lang="en-GB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propose </a:t>
            </a:r>
            <a:r>
              <a:rPr lang="en-GB" sz="2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GB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model for HTA implementation </a:t>
            </a:r>
            <a:endParaRPr lang="en-GB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lnSpc>
                <a:spcPct val="110000"/>
              </a:lnSpc>
              <a:spcBef>
                <a:spcPts val="984"/>
              </a:spcBef>
            </a:pPr>
            <a:r>
              <a:rPr lang="en-GB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support </a:t>
            </a:r>
            <a:r>
              <a:rPr lang="en-GB" sz="2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decision-</a:t>
            </a:r>
            <a:r>
              <a:rPr lang="en-GB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making in specific themes </a:t>
            </a:r>
          </a:p>
          <a:p>
            <a:pPr>
              <a:lnSpc>
                <a:spcPct val="110000"/>
              </a:lnSpc>
              <a:spcBef>
                <a:spcPts val="984"/>
              </a:spcBef>
            </a:pPr>
            <a:r>
              <a:rPr lang="en-GB" sz="2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Model for HTA implementation in Chile</a:t>
            </a:r>
          </a:p>
          <a:p>
            <a:pPr lvl="1">
              <a:lnSpc>
                <a:spcPct val="110000"/>
              </a:lnSpc>
              <a:spcBef>
                <a:spcPts val="984"/>
              </a:spcBef>
            </a:pPr>
            <a:r>
              <a:rPr lang="en-GB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Establishes principles for conducting HTA</a:t>
            </a:r>
          </a:p>
          <a:p>
            <a:pPr lvl="1">
              <a:lnSpc>
                <a:spcPct val="110000"/>
              </a:lnSpc>
              <a:spcBef>
                <a:spcPts val="984"/>
              </a:spcBef>
            </a:pPr>
            <a:r>
              <a:rPr lang="en-GB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Addresses guidance on methods and processes for HTA</a:t>
            </a:r>
          </a:p>
          <a:p>
            <a:pPr lvl="1">
              <a:lnSpc>
                <a:spcPct val="110000"/>
              </a:lnSpc>
              <a:spcBef>
                <a:spcPts val="984"/>
              </a:spcBef>
            </a:pPr>
            <a:r>
              <a:rPr lang="en-GB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Considers </a:t>
            </a:r>
            <a:r>
              <a:rPr lang="en-GB" sz="2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roadmap for transitioning from the short to the long term</a:t>
            </a:r>
          </a:p>
          <a:p>
            <a:pPr lvl="2">
              <a:lnSpc>
                <a:spcPct val="110000"/>
              </a:lnSpc>
              <a:spcBef>
                <a:spcPts val="984"/>
              </a:spcBef>
            </a:pPr>
            <a:endParaRPr lang="en-GB" sz="14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2" indent="0">
              <a:lnSpc>
                <a:spcPct val="110000"/>
              </a:lnSpc>
              <a:spcBef>
                <a:spcPts val="984"/>
              </a:spcBef>
              <a:buNone/>
            </a:pPr>
            <a:endParaRPr lang="en-GB" sz="14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79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7938" y="188914"/>
            <a:ext cx="9144000" cy="6926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s-ES_tradnl" altLang="es-CL" sz="2800" b="1" dirty="0" smtClean="0">
              <a:solidFill>
                <a:srgbClr val="0070C0"/>
              </a:solidFill>
              <a:latin typeface="Candara" panose="020E0502030303020204" pitchFamily="34" charset="0"/>
              <a:cs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283696" y="295298"/>
            <a:ext cx="8744249" cy="392434"/>
          </a:xfrm>
        </p:spPr>
        <p:txBody>
          <a:bodyPr/>
          <a:lstStyle/>
          <a:p>
            <a:r>
              <a:rPr lang="en-CA" sz="2800" dirty="0" smtClean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The proposed HTA model </a:t>
            </a:r>
          </a:p>
          <a:p>
            <a:r>
              <a:rPr lang="en-CA" sz="1800" dirty="0" smtClean="0">
                <a:latin typeface="Calibri" charset="0"/>
              </a:rPr>
              <a:t>http://</a:t>
            </a:r>
            <a:r>
              <a:rPr lang="en-CA" sz="1800" dirty="0" err="1" smtClean="0">
                <a:latin typeface="Calibri" charset="0"/>
              </a:rPr>
              <a:t>web.minsal.cl</a:t>
            </a:r>
            <a:r>
              <a:rPr lang="en-CA" sz="1800" dirty="0" smtClean="0">
                <a:latin typeface="Calibri" charset="0"/>
              </a:rPr>
              <a:t>/sites/default/files/files/</a:t>
            </a:r>
            <a:r>
              <a:rPr lang="en-CA" sz="1800" dirty="0" err="1" smtClean="0">
                <a:latin typeface="Calibri" charset="0"/>
              </a:rPr>
              <a:t>InformeFinalPropuestaETESAChile.pdf</a:t>
            </a:r>
            <a:endParaRPr lang="en-CA" sz="18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859860021"/>
              </p:ext>
            </p:extLst>
          </p:nvPr>
        </p:nvGraphicFramePr>
        <p:xfrm>
          <a:off x="1039031" y="1333018"/>
          <a:ext cx="7598572" cy="5227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4843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7938" y="188914"/>
            <a:ext cx="9144000" cy="6926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s-ES_tradnl" altLang="es-CL" sz="2800" b="1" dirty="0" smtClean="0">
              <a:solidFill>
                <a:srgbClr val="0070C0"/>
              </a:solidFill>
              <a:latin typeface="Candara" panose="020E0502030303020204" pitchFamily="34" charset="0"/>
              <a:cs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283697" y="280274"/>
            <a:ext cx="7504648" cy="473936"/>
          </a:xfrm>
        </p:spPr>
        <p:txBody>
          <a:bodyPr/>
          <a:lstStyle/>
          <a:p>
            <a:r>
              <a:rPr lang="en-GB" sz="2400" dirty="0" smtClean="0">
                <a:latin typeface="Candara" panose="020E0502030303020204" pitchFamily="34" charset="0"/>
              </a:rPr>
              <a:t>New Law </a:t>
            </a:r>
            <a:r>
              <a:rPr lang="en-GB" sz="2400" dirty="0" err="1" smtClean="0">
                <a:latin typeface="Candara" panose="020E0502030303020204" pitchFamily="34" charset="0"/>
              </a:rPr>
              <a:t>Ricarte</a:t>
            </a:r>
            <a:r>
              <a:rPr lang="en-GB" sz="2400" dirty="0" smtClean="0">
                <a:latin typeface="Candara" panose="020E0502030303020204" pitchFamily="34" charset="0"/>
              </a:rPr>
              <a:t> Soto for high cost treatments ( 2015)</a:t>
            </a:r>
            <a:endParaRPr lang="en-GB" sz="2800" dirty="0">
              <a:latin typeface="Candara" panose="020E0502030303020204" pitchFamily="34" charset="0"/>
            </a:endParaRPr>
          </a:p>
        </p:txBody>
      </p:sp>
      <p:sp>
        <p:nvSpPr>
          <p:cNvPr id="4" name="2 Marcador de contenido"/>
          <p:cNvSpPr>
            <a:spLocks noGrp="1"/>
          </p:cNvSpPr>
          <p:nvPr>
            <p:ph idx="4294967295"/>
          </p:nvPr>
        </p:nvSpPr>
        <p:spPr>
          <a:xfrm>
            <a:off x="329021" y="911266"/>
            <a:ext cx="8277097" cy="5342174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984"/>
              </a:spcBef>
            </a:pP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Purpose</a:t>
            </a:r>
            <a:r>
              <a:rPr lang="en-GB" sz="2000" b="1" dirty="0" smtClean="0">
                <a:solidFill>
                  <a:srgbClr val="558ED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  e</a:t>
            </a:r>
            <a:r>
              <a:rPr lang="en-GB" sz="2000" dirty="0" smtClean="0">
                <a:solidFill>
                  <a:srgbClr val="558ED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nsure access to high cost diagnoses and treatments (drugs, medical devices and special food)</a:t>
            </a:r>
            <a:endParaRPr lang="en-GB" sz="2000" dirty="0" smtClean="0">
              <a:solidFill>
                <a:srgbClr val="558ED5"/>
              </a:solidFill>
              <a:ea typeface="Verdana" panose="020B0604030504040204" pitchFamily="34" charset="0"/>
              <a:cs typeface="Candara"/>
            </a:endParaRPr>
          </a:p>
          <a:p>
            <a:pPr>
              <a:spcBef>
                <a:spcPts val="984"/>
              </a:spcBef>
            </a:pPr>
            <a:r>
              <a:rPr lang="en-GB" sz="2000" b="1" dirty="0" smtClean="0">
                <a:solidFill>
                  <a:srgbClr val="558ED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Principles: </a:t>
            </a:r>
            <a:r>
              <a:rPr lang="en-GB" sz="2000" dirty="0" smtClean="0">
                <a:solidFill>
                  <a:srgbClr val="558ED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Equity, Solidarity, Efficacy and Social Participation</a:t>
            </a:r>
          </a:p>
          <a:p>
            <a:pPr lvl="1">
              <a:spcBef>
                <a:spcPts val="984"/>
              </a:spcBef>
            </a:pPr>
            <a:r>
              <a:rPr lang="en-GB" sz="1800" dirty="0" smtClean="0">
                <a:solidFill>
                  <a:srgbClr val="558ED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 co-payments </a:t>
            </a:r>
          </a:p>
          <a:p>
            <a:pPr>
              <a:spcBef>
                <a:spcPts val="984"/>
              </a:spcBef>
            </a:pPr>
            <a:r>
              <a:rPr lang="en-GB" sz="2000" b="1" dirty="0" smtClean="0">
                <a:solidFill>
                  <a:srgbClr val="558ED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Prioritization</a:t>
            </a:r>
          </a:p>
          <a:p>
            <a:pPr lvl="1">
              <a:spcBef>
                <a:spcPts val="984"/>
              </a:spcBef>
            </a:pPr>
            <a:r>
              <a:rPr lang="en-GB" sz="1800" dirty="0" smtClean="0">
                <a:solidFill>
                  <a:srgbClr val="558ED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Calls for a </a:t>
            </a:r>
            <a:r>
              <a:rPr lang="en-GB" sz="1800" b="1" dirty="0" smtClean="0">
                <a:solidFill>
                  <a:srgbClr val="558ED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regulated process </a:t>
            </a:r>
            <a:r>
              <a:rPr lang="en-GB" sz="1800" dirty="0" smtClean="0">
                <a:solidFill>
                  <a:srgbClr val="558ED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to determine included interventions</a:t>
            </a:r>
          </a:p>
          <a:p>
            <a:pPr lvl="1">
              <a:spcBef>
                <a:spcPts val="984"/>
              </a:spcBef>
            </a:pPr>
            <a:r>
              <a:rPr lang="en-GB" sz="1800" dirty="0" smtClean="0">
                <a:solidFill>
                  <a:srgbClr val="558ED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Calls for a review of evidence: considering  “high cost”, efficacy, effectiveness, economic evaluation, budget impact, implementation feasibility and other ethical, social and legal implications</a:t>
            </a:r>
          </a:p>
          <a:p>
            <a:pPr>
              <a:defRPr/>
            </a:pPr>
            <a:r>
              <a:rPr lang="en-GB" sz="2000" b="1" dirty="0" smtClean="0">
                <a:solidFill>
                  <a:srgbClr val="558ED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Implementation innovations</a:t>
            </a:r>
          </a:p>
          <a:p>
            <a:pPr lvl="1">
              <a:lnSpc>
                <a:spcPct val="80000"/>
              </a:lnSpc>
              <a:spcBef>
                <a:spcPts val="984"/>
              </a:spcBef>
              <a:defRPr/>
            </a:pPr>
            <a:r>
              <a:rPr lang="en-GB" sz="1800" dirty="0" smtClean="0">
                <a:solidFill>
                  <a:srgbClr val="558ED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Unique network of providers</a:t>
            </a:r>
          </a:p>
          <a:p>
            <a:pPr lvl="1">
              <a:lnSpc>
                <a:spcPct val="80000"/>
              </a:lnSpc>
              <a:spcBef>
                <a:spcPts val="984"/>
              </a:spcBef>
              <a:defRPr/>
            </a:pPr>
            <a:r>
              <a:rPr lang="en-GB" sz="1800" dirty="0" smtClean="0">
                <a:solidFill>
                  <a:srgbClr val="558ED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Centralized purchase</a:t>
            </a:r>
          </a:p>
          <a:p>
            <a:pPr lvl="1">
              <a:lnSpc>
                <a:spcPct val="80000"/>
              </a:lnSpc>
              <a:spcBef>
                <a:spcPts val="984"/>
              </a:spcBef>
              <a:defRPr/>
            </a:pPr>
            <a:r>
              <a:rPr lang="en-GB" sz="1800" dirty="0" smtClean="0">
                <a:solidFill>
                  <a:srgbClr val="558ED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Risk sharing agreements </a:t>
            </a:r>
          </a:p>
          <a:p>
            <a:pPr lvl="1">
              <a:lnSpc>
                <a:spcPct val="80000"/>
              </a:lnSpc>
              <a:spcBef>
                <a:spcPts val="984"/>
              </a:spcBef>
              <a:defRPr/>
            </a:pPr>
            <a:r>
              <a:rPr lang="en-GB" sz="1800" dirty="0" smtClean="0">
                <a:solidFill>
                  <a:srgbClr val="558ED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Space for price negotiation</a:t>
            </a:r>
          </a:p>
          <a:p>
            <a:pPr lvl="1">
              <a:lnSpc>
                <a:spcPct val="80000"/>
              </a:lnSpc>
              <a:spcBef>
                <a:spcPts val="984"/>
              </a:spcBef>
              <a:defRPr/>
            </a:pPr>
            <a:r>
              <a:rPr lang="en-GB" sz="1800" dirty="0" smtClean="0">
                <a:solidFill>
                  <a:srgbClr val="558ED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Introduction of reference pricing </a:t>
            </a:r>
          </a:p>
          <a:p>
            <a:pPr lvl="1">
              <a:spcBef>
                <a:spcPts val="984"/>
              </a:spcBef>
            </a:pPr>
            <a:endParaRPr lang="en-GB" sz="1800" dirty="0">
              <a:solidFill>
                <a:schemeClr val="accent1">
                  <a:lumMod val="75000"/>
                </a:schemeClr>
              </a:solidFill>
              <a:latin typeface="Candara"/>
              <a:ea typeface="Verdana" panose="020B0604030504040204" pitchFamily="34" charset="0"/>
              <a:cs typeface="Candara"/>
            </a:endParaRPr>
          </a:p>
        </p:txBody>
      </p:sp>
      <p:pic>
        <p:nvPicPr>
          <p:cNvPr id="7" name="Picture 2" descr="http://static.latercera.com/20150505/211093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619" y="4701623"/>
            <a:ext cx="4137594" cy="1929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9 Rectángulo"/>
          <p:cNvSpPr/>
          <p:nvPr/>
        </p:nvSpPr>
        <p:spPr>
          <a:xfrm>
            <a:off x="5791476" y="4270736"/>
            <a:ext cx="32137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1050" i="1" dirty="0" smtClean="0">
                <a:latin typeface="Candara"/>
                <a:cs typeface="Candara"/>
              </a:rPr>
              <a:t>Patients public manifestation</a:t>
            </a:r>
          </a:p>
          <a:p>
            <a:pPr algn="r"/>
            <a:r>
              <a:rPr lang="es-ES_tradnl" sz="1050" i="1" dirty="0" smtClean="0">
                <a:latin typeface="Candara"/>
                <a:cs typeface="Candara"/>
              </a:rPr>
              <a:t>Foto: La Tercera</a:t>
            </a:r>
            <a:endParaRPr lang="es-CL" sz="1050" i="1" dirty="0" smtClean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51759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7938" y="188914"/>
            <a:ext cx="9144000" cy="6926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s-ES_tradnl" altLang="es-CL" sz="2800" b="1" dirty="0" smtClean="0">
              <a:solidFill>
                <a:srgbClr val="0070C0"/>
              </a:solidFill>
              <a:latin typeface="Candara" panose="020E0502030303020204" pitchFamily="34" charset="0"/>
              <a:cs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283697" y="280274"/>
            <a:ext cx="7734686" cy="473936"/>
          </a:xfrm>
        </p:spPr>
        <p:txBody>
          <a:bodyPr/>
          <a:lstStyle/>
          <a:p>
            <a:r>
              <a:rPr lang="en-GB" sz="2800" dirty="0" smtClean="0">
                <a:latin typeface="+mj-lt"/>
              </a:rPr>
              <a:t>Social participation in the New Law - </a:t>
            </a:r>
            <a:r>
              <a:rPr lang="en-GB" sz="2800" dirty="0" err="1" smtClean="0">
                <a:latin typeface="+mj-lt"/>
              </a:rPr>
              <a:t>Ricarte</a:t>
            </a:r>
            <a:r>
              <a:rPr lang="en-GB" sz="2800" dirty="0" smtClean="0">
                <a:latin typeface="+mj-lt"/>
              </a:rPr>
              <a:t> Soto</a:t>
            </a:r>
            <a:endParaRPr lang="en-GB" sz="2800" dirty="0">
              <a:latin typeface="+mj-lt"/>
            </a:endParaRPr>
          </a:p>
        </p:txBody>
      </p:sp>
      <p:pic>
        <p:nvPicPr>
          <p:cNvPr id="7" name="Picture 2" descr="http://static.latercera.com/20150505/211093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619" y="4701623"/>
            <a:ext cx="4137594" cy="1929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9 Rectángulo"/>
          <p:cNvSpPr/>
          <p:nvPr/>
        </p:nvSpPr>
        <p:spPr>
          <a:xfrm>
            <a:off x="5791476" y="4270736"/>
            <a:ext cx="32137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1050" i="1" dirty="0" smtClean="0">
                <a:latin typeface="Candara"/>
                <a:cs typeface="Candara"/>
              </a:rPr>
              <a:t>Patients public manifestation</a:t>
            </a:r>
          </a:p>
          <a:p>
            <a:pPr algn="r"/>
            <a:r>
              <a:rPr lang="es-ES_tradnl" sz="1050" i="1" dirty="0" smtClean="0">
                <a:latin typeface="Candara"/>
                <a:cs typeface="Candara"/>
              </a:rPr>
              <a:t>Foto: La Tercera</a:t>
            </a:r>
            <a:endParaRPr lang="es-CL" sz="1050" i="1" dirty="0" smtClean="0">
              <a:latin typeface="Candara"/>
              <a:cs typeface="Candara"/>
            </a:endParaRPr>
          </a:p>
        </p:txBody>
      </p:sp>
      <p:sp>
        <p:nvSpPr>
          <p:cNvPr id="11" name="2 Marcador de contenido"/>
          <p:cNvSpPr>
            <a:spLocks noGrp="1"/>
          </p:cNvSpPr>
          <p:nvPr>
            <p:ph idx="4294967295"/>
          </p:nvPr>
        </p:nvSpPr>
        <p:spPr>
          <a:xfrm>
            <a:off x="414699" y="1070619"/>
            <a:ext cx="7057930" cy="3077297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984"/>
              </a:spcBef>
            </a:pPr>
            <a:r>
              <a:rPr lang="en-AU" sz="24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Permanent</a:t>
            </a:r>
          </a:p>
          <a:p>
            <a:pPr lvl="1">
              <a:spcBef>
                <a:spcPts val="984"/>
              </a:spcBef>
            </a:pPr>
            <a:r>
              <a:rPr lang="en-AU" sz="2000" dirty="0" smtClean="0">
                <a:solidFill>
                  <a:srgbClr val="558ED5"/>
                </a:solidFill>
              </a:rPr>
              <a:t>Creating of the Citizens Commission for Surveillance and Control</a:t>
            </a:r>
          </a:p>
          <a:p>
            <a:pPr lvl="1">
              <a:spcBef>
                <a:spcPts val="984"/>
              </a:spcBef>
            </a:pPr>
            <a:r>
              <a:rPr lang="en-AU" sz="2000" dirty="0" smtClean="0">
                <a:solidFill>
                  <a:srgbClr val="558ED5"/>
                </a:solidFill>
              </a:rPr>
              <a:t>Implementing a registry of organised patient groups</a:t>
            </a:r>
            <a:endParaRPr lang="en-AU" sz="2000" b="1" dirty="0" smtClean="0">
              <a:solidFill>
                <a:srgbClr val="558ED5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984"/>
              </a:spcBef>
            </a:pPr>
            <a:r>
              <a:rPr lang="en-AU" sz="24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At each evaluation process</a:t>
            </a:r>
          </a:p>
        </p:txBody>
      </p:sp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2808179844"/>
              </p:ext>
            </p:extLst>
          </p:nvPr>
        </p:nvGraphicFramePr>
        <p:xfrm>
          <a:off x="682192" y="3327305"/>
          <a:ext cx="4796337" cy="2194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176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7938" y="188914"/>
            <a:ext cx="9144000" cy="6926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s-ES_tradnl" altLang="es-CL" sz="2800" b="1" dirty="0" smtClean="0">
              <a:solidFill>
                <a:srgbClr val="0070C0"/>
              </a:solidFill>
              <a:latin typeface="Candara" panose="020E0502030303020204" pitchFamily="34" charset="0"/>
              <a:cs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283697" y="280274"/>
            <a:ext cx="6415554" cy="473936"/>
          </a:xfrm>
        </p:spPr>
        <p:txBody>
          <a:bodyPr/>
          <a:lstStyle/>
          <a:p>
            <a:r>
              <a:rPr lang="en-GB" sz="2400" smtClean="0">
                <a:latin typeface="Candara" panose="020E0502030303020204" pitchFamily="34" charset="0"/>
              </a:rPr>
              <a:t>First inclusions of this new law (2016)</a:t>
            </a:r>
            <a:endParaRPr lang="en-GB" sz="2800">
              <a:latin typeface="Candara" panose="020E050203030302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998985"/>
              </p:ext>
            </p:extLst>
          </p:nvPr>
        </p:nvGraphicFramePr>
        <p:xfrm>
          <a:off x="513156" y="1385680"/>
          <a:ext cx="8186982" cy="4226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3423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446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noProof="0" smtClean="0">
                          <a:latin typeface="Candara"/>
                          <a:cs typeface="Candara"/>
                        </a:rPr>
                        <a:t>Mucopolysaccharidoses Type I</a:t>
                      </a:r>
                      <a:endParaRPr lang="en-GB" sz="14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smtClean="0">
                          <a:latin typeface="Candara"/>
                          <a:cs typeface="Candara"/>
                        </a:rPr>
                        <a:t>Laronidasa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noProof="0" smtClean="0">
                          <a:latin typeface="Candara"/>
                          <a:cs typeface="Candara"/>
                        </a:rPr>
                        <a:t>Mucopolysaccharidoses Type II </a:t>
                      </a:r>
                      <a:endParaRPr lang="en-GB" sz="14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smtClean="0">
                          <a:latin typeface="Candara"/>
                          <a:cs typeface="Candara"/>
                        </a:rPr>
                        <a:t>Idursulfasa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noProof="0" smtClean="0">
                          <a:latin typeface="Candara"/>
                          <a:cs typeface="Candara"/>
                        </a:rPr>
                        <a:t>Mucopolysaccharidoses Type VI </a:t>
                      </a:r>
                      <a:endParaRPr lang="en-GB" sz="14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smtClean="0">
                          <a:latin typeface="Candara"/>
                          <a:cs typeface="Candara"/>
                        </a:rPr>
                        <a:t>Galsulfasa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noProof="0" smtClean="0">
                          <a:latin typeface="Candara"/>
                          <a:cs typeface="Candara"/>
                        </a:rPr>
                        <a:t>Tyrosinemia Type I </a:t>
                      </a:r>
                      <a:endParaRPr lang="en-GB" sz="14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smtClean="0">
                          <a:latin typeface="Candara"/>
                          <a:cs typeface="Candara"/>
                        </a:rPr>
                        <a:t>Nitisinona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noProof="0" smtClean="0">
                          <a:latin typeface="Candara"/>
                          <a:cs typeface="Candara"/>
                        </a:rPr>
                        <a:t>Rheumatoid Arthritis</a:t>
                      </a:r>
                      <a:endParaRPr lang="en-GB" sz="14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smtClean="0">
                          <a:latin typeface="Candara"/>
                          <a:cs typeface="Candara"/>
                        </a:rPr>
                        <a:t>Abatacept o Rituximab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noProof="0" smtClean="0">
                          <a:latin typeface="Candara"/>
                          <a:cs typeface="Candara"/>
                        </a:rPr>
                        <a:t>Multiple Sclerosis </a:t>
                      </a:r>
                      <a:endParaRPr lang="en-GB" sz="14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smtClean="0">
                          <a:latin typeface="Candara"/>
                          <a:cs typeface="Candara"/>
                        </a:rPr>
                        <a:t>Fingolimod o Natalizumab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noProof="0" smtClean="0">
                          <a:latin typeface="Candara"/>
                          <a:cs typeface="Candara"/>
                        </a:rPr>
                        <a:t>Gaucher</a:t>
                      </a:r>
                      <a:endParaRPr lang="en-GB" sz="14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noProof="0" smtClean="0">
                          <a:latin typeface="Candara"/>
                          <a:cs typeface="Candara"/>
                        </a:rPr>
                        <a:t>Taliglucerasa o Imiglucerasa</a:t>
                      </a:r>
                      <a:endParaRPr lang="en-GB" sz="1400" noProof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noProof="0" smtClean="0">
                          <a:latin typeface="Candara"/>
                          <a:cs typeface="Candara"/>
                        </a:rPr>
                        <a:t>Fabry</a:t>
                      </a:r>
                      <a:endParaRPr lang="en-GB" sz="14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smtClean="0">
                          <a:latin typeface="Candara"/>
                          <a:cs typeface="Candara"/>
                        </a:rPr>
                        <a:t>Agalsidasa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noProof="0" smtClean="0">
                          <a:latin typeface="Candara"/>
                          <a:cs typeface="Candara"/>
                        </a:rPr>
                        <a:t>Pulmonary Hypertension - Group I</a:t>
                      </a:r>
                      <a:endParaRPr lang="en-GB" sz="14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smtClean="0">
                          <a:latin typeface="Candara"/>
                          <a:cs typeface="Candara"/>
                        </a:rPr>
                        <a:t>Iloprost inhalatorio, Ambrisentan o Bosentan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noProof="0" smtClean="0">
                          <a:latin typeface="Candara"/>
                          <a:cs typeface="Candara"/>
                        </a:rPr>
                        <a:t>Extremely preterm new-born with bronchopulmonary</a:t>
                      </a:r>
                      <a:endParaRPr lang="en-GB" sz="1400" noProof="0" smtClean="0"/>
                    </a:p>
                    <a:p>
                      <a:r>
                        <a:rPr lang="en-GB" sz="1400" b="1" noProof="0" smtClean="0">
                          <a:latin typeface="Candara"/>
                          <a:cs typeface="Candara"/>
                        </a:rPr>
                        <a:t>dysplasia</a:t>
                      </a:r>
                      <a:endParaRPr lang="en-GB" sz="14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smtClean="0">
                          <a:latin typeface="Candara"/>
                          <a:cs typeface="Candara"/>
                        </a:rPr>
                        <a:t>Palivizumab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noProof="0" smtClean="0">
                          <a:latin typeface="Candara"/>
                        </a:rPr>
                        <a:t>Breast</a:t>
                      </a:r>
                      <a:r>
                        <a:rPr lang="en-GB" sz="1400" b="1" baseline="0" noProof="0" smtClean="0">
                          <a:latin typeface="Candara"/>
                        </a:rPr>
                        <a:t> cancer</a:t>
                      </a:r>
                      <a:endParaRPr lang="en-GB" sz="14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 smtClean="0">
                          <a:latin typeface="Candara"/>
                          <a:cs typeface="Candara"/>
                        </a:rPr>
                        <a:t>Trastuzumab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35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7938" y="188914"/>
            <a:ext cx="9144000" cy="6926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s-ES_tradnl" altLang="es-CL" sz="2800" b="1" dirty="0" smtClean="0">
              <a:solidFill>
                <a:srgbClr val="0070C0"/>
              </a:solidFill>
              <a:latin typeface="Candara" panose="020E0502030303020204" pitchFamily="34" charset="0"/>
              <a:cs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283696" y="316311"/>
            <a:ext cx="8860304" cy="858219"/>
          </a:xfrm>
        </p:spPr>
        <p:txBody>
          <a:bodyPr/>
          <a:lstStyle/>
          <a:p>
            <a:r>
              <a:rPr lang="en-GB" sz="2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So, how are we doing in line with the reviewed frameworks?</a:t>
            </a:r>
            <a:endParaRPr lang="en-GB" sz="26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2 Marcador de contenido"/>
          <p:cNvSpPr>
            <a:spLocks noGrp="1"/>
          </p:cNvSpPr>
          <p:nvPr>
            <p:ph idx="4294967295"/>
          </p:nvPr>
        </p:nvSpPr>
        <p:spPr>
          <a:xfrm>
            <a:off x="392898" y="1045136"/>
            <a:ext cx="8305773" cy="5391290"/>
          </a:xfrm>
          <a:prstGeom prst="rect">
            <a:avLst/>
          </a:prstGeo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Norman Daniels (2008): Accountability for reasonableness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Relevance, Publicity, Appeal and review, Enforcement</a:t>
            </a:r>
            <a:endParaRPr lang="en-US" sz="2000" dirty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ES_tradnl" sz="2000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Clark </a:t>
            </a:r>
            <a:r>
              <a:rPr lang="es-ES_tradnl" sz="20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s-ES_tradnl" sz="2000" dirty="0" err="1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Weale</a:t>
            </a:r>
            <a:r>
              <a:rPr lang="es-ES_tradnl" sz="20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(2011): </a:t>
            </a:r>
            <a:r>
              <a:rPr lang="en-US" sz="20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 framework has 8 criteria or values of decision making in health priority setting: </a:t>
            </a:r>
            <a:endParaRPr lang="en-US" sz="2000" dirty="0" smtClean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 </a:t>
            </a:r>
            <a:r>
              <a:rPr lang="en-US" sz="18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general process values: Accountability, Transparency and </a:t>
            </a:r>
            <a:r>
              <a:rPr lang="en-US" sz="1800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Participation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5 </a:t>
            </a:r>
            <a:r>
              <a:rPr lang="en-US" sz="18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values of content: Clinical effectiveness, </a:t>
            </a:r>
            <a:r>
              <a:rPr lang="en-US" sz="1800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cost-effectiveness</a:t>
            </a:r>
            <a:r>
              <a:rPr lang="en-US" sz="18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justice/equity, solidarity and </a:t>
            </a:r>
            <a:r>
              <a:rPr lang="en-US" sz="1800" b="1" dirty="0">
                <a:solidFill>
                  <a:srgbClr val="558ED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autonomy</a:t>
            </a:r>
            <a:r>
              <a:rPr lang="en-US" sz="1800" b="1" dirty="0" smtClean="0">
                <a:solidFill>
                  <a:srgbClr val="558ED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2000" b="1" dirty="0">
              <a:solidFill>
                <a:srgbClr val="558ED5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CL" sz="2000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Decision Making Audit Tool (DMAT)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CL" sz="1800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Mix of previous tools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 process </a:t>
            </a:r>
            <a:r>
              <a:rPr lang="en-US" sz="18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values: </a:t>
            </a:r>
            <a:r>
              <a:rPr lang="en-US" sz="1800" b="1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18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nstitutional setting</a:t>
            </a:r>
            <a:r>
              <a:rPr lang="en-US" sz="1800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Accountability</a:t>
            </a:r>
            <a:r>
              <a:rPr lang="en-US" sz="18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Transparency and Participation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 content values: </a:t>
            </a:r>
            <a:r>
              <a:rPr lang="en-US" sz="18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sz="1800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ffectiveness</a:t>
            </a:r>
            <a:r>
              <a:rPr lang="en-US" sz="18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800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cost-effectiveness</a:t>
            </a:r>
            <a:r>
              <a:rPr lang="en-US" sz="18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800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fairness </a:t>
            </a:r>
            <a:r>
              <a:rPr lang="en-US" sz="18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sz="1800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solidarity.</a:t>
            </a:r>
          </a:p>
          <a:p>
            <a:pPr algn="just"/>
            <a:r>
              <a:rPr lang="en-US" sz="2200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“Making Fair choices” approach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 criteria: cost-effectiveness, priority to the worse-off, risk protection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Accountable and participative process (institutionalized) = A4R</a:t>
            </a:r>
            <a:endParaRPr lang="es-CL" sz="1800" dirty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45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7938" y="188914"/>
            <a:ext cx="9144000" cy="6926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s-ES_tradnl" altLang="es-CL" sz="2800" b="1" dirty="0" smtClean="0">
              <a:solidFill>
                <a:srgbClr val="0070C0"/>
              </a:solidFill>
              <a:latin typeface="Candara" panose="020E0502030303020204" pitchFamily="34" charset="0"/>
              <a:cs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283696" y="316311"/>
            <a:ext cx="8860304" cy="858219"/>
          </a:xfrm>
        </p:spPr>
        <p:txBody>
          <a:bodyPr/>
          <a:lstStyle/>
          <a:p>
            <a:r>
              <a:rPr lang="en-GB" sz="2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How to progress researching SVJ in Chile </a:t>
            </a:r>
            <a:endParaRPr lang="en-GB" sz="26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2 Marcador de contenido"/>
          <p:cNvSpPr>
            <a:spLocks noGrp="1"/>
          </p:cNvSpPr>
          <p:nvPr>
            <p:ph idx="4294967295"/>
          </p:nvPr>
        </p:nvSpPr>
        <p:spPr>
          <a:xfrm>
            <a:off x="182880" y="954157"/>
            <a:ext cx="8515791" cy="5482269"/>
          </a:xfrm>
          <a:prstGeom prst="rect">
            <a:avLst/>
          </a:prstGeom>
        </p:spPr>
        <p:txBody>
          <a:bodyPr/>
          <a:lstStyle/>
          <a:p>
            <a:pPr marL="457200" lvl="1" indent="0" algn="just">
              <a:buNone/>
            </a:pPr>
            <a:r>
              <a:rPr lang="en-US" sz="1800" b="1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Overall objective: </a:t>
            </a:r>
            <a:r>
              <a:rPr lang="en-US" sz="1800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making </a:t>
            </a:r>
            <a:r>
              <a:rPr lang="en-US" sz="18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recommendations on how to structure participative and transparent processes for priority setting in healthcare, that adequately represent SVJ of Chilean citizens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This imply…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Knowing which values prevails today and which values are the relevant according to the Chilean population 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Eliciting decision makers’ values and contrasting them with the elicited population values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Selecting the right tools/approaches for the previous points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Considerations </a:t>
            </a:r>
            <a:r>
              <a:rPr lang="en-US" sz="1800" b="1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for this grant  (ending in August)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en-US" sz="1800" b="1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General Objective: </a:t>
            </a:r>
            <a:r>
              <a:rPr lang="en-US" sz="18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conceptualizing the full study (writing the full protocol)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sz="1800" dirty="0" err="1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Literature</a:t>
            </a:r>
            <a:r>
              <a:rPr lang="es-ES" sz="18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 err="1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review</a:t>
            </a:r>
            <a:r>
              <a:rPr lang="es-ES" sz="18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es-ES" sz="1800" dirty="0" err="1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approaches</a:t>
            </a:r>
            <a:r>
              <a:rPr lang="es-ES" sz="18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and  </a:t>
            </a:r>
            <a:r>
              <a:rPr lang="es-CL" sz="1800" dirty="0" err="1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tools</a:t>
            </a:r>
            <a:r>
              <a:rPr lang="es-CL" sz="18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1800" dirty="0" err="1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available</a:t>
            </a:r>
            <a:endParaRPr lang="es-CL" sz="1800" dirty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Translating and pilot-testing DMAT (budget of £3,500)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Product: full proposal to study SVJ in Chile (application for a larger  grant) </a:t>
            </a:r>
          </a:p>
          <a:p>
            <a:pPr marL="0" indent="0" algn="just">
              <a:buNone/>
            </a:pPr>
            <a:endParaRPr lang="es-CL" sz="1800" dirty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37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7938" y="188914"/>
            <a:ext cx="9144000" cy="6926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s-ES_tradnl" altLang="es-CL" sz="2800" b="1" dirty="0" smtClean="0">
              <a:solidFill>
                <a:srgbClr val="0070C0"/>
              </a:solidFill>
              <a:latin typeface="Candara" panose="020E0502030303020204" pitchFamily="34" charset="0"/>
              <a:cs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266374" y="146930"/>
            <a:ext cx="8770050" cy="473936"/>
          </a:xfrm>
        </p:spPr>
        <p:txBody>
          <a:bodyPr/>
          <a:lstStyle/>
          <a:p>
            <a:r>
              <a:rPr lang="es-ES_tradnl" sz="2400" dirty="0" err="1" smtClean="0">
                <a:latin typeface="Candara" panose="020E0502030303020204" pitchFamily="34" charset="0"/>
              </a:rPr>
              <a:t>Conclusions</a:t>
            </a:r>
            <a:endParaRPr lang="es-ES_tradnl" sz="2800" dirty="0">
              <a:latin typeface="Candara" panose="020E0502030303020204" pitchFamily="34" charset="0"/>
            </a:endParaRPr>
          </a:p>
        </p:txBody>
      </p:sp>
      <p:sp>
        <p:nvSpPr>
          <p:cNvPr id="4" name="2 Marcador de contenido"/>
          <p:cNvSpPr>
            <a:spLocks noGrp="1"/>
          </p:cNvSpPr>
          <p:nvPr>
            <p:ph idx="4294967295"/>
          </p:nvPr>
        </p:nvSpPr>
        <p:spPr>
          <a:xfrm>
            <a:off x="329020" y="881530"/>
            <a:ext cx="8212309" cy="524715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984"/>
              </a:spcBef>
            </a:pPr>
            <a:r>
              <a:rPr lang="en-GB" sz="18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 concepts of fairness, accountability and participation are imbedded in the system (AUGE and High Cost treatment)</a:t>
            </a:r>
          </a:p>
          <a:p>
            <a:pPr marL="0" indent="0">
              <a:spcBef>
                <a:spcPts val="984"/>
              </a:spcBef>
              <a:buNone/>
            </a:pPr>
            <a:r>
              <a:rPr lang="en-GB" sz="1800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But…</a:t>
            </a:r>
            <a:endParaRPr lang="en-GB" sz="1800" dirty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984"/>
              </a:spcBef>
            </a:pPr>
            <a:r>
              <a:rPr lang="en-GB" sz="18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Evidence is not always available or its quality is not always good</a:t>
            </a:r>
          </a:p>
          <a:p>
            <a:pPr>
              <a:spcBef>
                <a:spcPts val="984"/>
              </a:spcBef>
            </a:pPr>
            <a:r>
              <a:rPr lang="en-GB" sz="18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Implicit priority setting still quite prevalent – lack of transparency</a:t>
            </a:r>
          </a:p>
          <a:p>
            <a:pPr>
              <a:spcBef>
                <a:spcPts val="984"/>
              </a:spcBef>
            </a:pPr>
            <a:r>
              <a:rPr lang="en-GB" sz="18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Not always is there someone to be held accountable (Transparency Law)</a:t>
            </a:r>
          </a:p>
          <a:p>
            <a:pPr>
              <a:spcBef>
                <a:spcPts val="984"/>
              </a:spcBef>
            </a:pPr>
            <a:r>
              <a:rPr lang="en-GB" sz="18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Rules of engagements for social participation need to be clear</a:t>
            </a:r>
          </a:p>
          <a:p>
            <a:pPr>
              <a:spcBef>
                <a:spcPts val="984"/>
              </a:spcBef>
            </a:pPr>
            <a:r>
              <a:rPr lang="en-GB" sz="18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Some contested values in AUGE are age</a:t>
            </a:r>
          </a:p>
          <a:p>
            <a:pPr marL="0" indent="0">
              <a:spcBef>
                <a:spcPts val="984"/>
              </a:spcBef>
              <a:buNone/>
            </a:pPr>
            <a:r>
              <a:rPr lang="en-GB" sz="1800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Space </a:t>
            </a:r>
            <a:r>
              <a:rPr lang="en-GB" sz="18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for improvement…   </a:t>
            </a:r>
          </a:p>
          <a:p>
            <a:pPr>
              <a:spcBef>
                <a:spcPts val="984"/>
              </a:spcBef>
            </a:pPr>
            <a:r>
              <a:rPr lang="en-GB" sz="18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Researching SVJ in Chile</a:t>
            </a:r>
          </a:p>
          <a:p>
            <a:pPr>
              <a:spcBef>
                <a:spcPts val="984"/>
              </a:spcBef>
            </a:pPr>
            <a:r>
              <a:rPr lang="en-GB" sz="18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Learning how to improve transparency of processes </a:t>
            </a:r>
          </a:p>
          <a:p>
            <a:pPr>
              <a:spcBef>
                <a:spcPts val="984"/>
              </a:spcBef>
            </a:pPr>
            <a:r>
              <a:rPr lang="en-GB" sz="18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Learning how to enable effective social participation</a:t>
            </a:r>
          </a:p>
          <a:p>
            <a:pPr>
              <a:spcBef>
                <a:spcPts val="984"/>
              </a:spcBef>
            </a:pPr>
            <a:r>
              <a:rPr lang="en-GB" sz="18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Full research proposal for a larger </a:t>
            </a:r>
            <a:r>
              <a:rPr lang="en-GB" sz="1800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grant (possible another Newton-</a:t>
            </a:r>
            <a:r>
              <a:rPr lang="en-GB" sz="1800" dirty="0" err="1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Picarte</a:t>
            </a:r>
            <a:r>
              <a:rPr lang="en-GB" sz="1800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n-GB" sz="1800" dirty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984"/>
              </a:spcBef>
            </a:pPr>
            <a:endParaRPr lang="en-GB" sz="2000" dirty="0">
              <a:solidFill>
                <a:srgbClr val="558ED5"/>
              </a:solidFill>
              <a:ea typeface="Verdana" panose="020B0604030504040204" pitchFamily="34" charset="0"/>
              <a:cs typeface="Candara"/>
            </a:endParaRPr>
          </a:p>
          <a:p>
            <a:pPr lvl="1">
              <a:spcBef>
                <a:spcPts val="984"/>
              </a:spcBef>
            </a:pPr>
            <a:endParaRPr lang="en-GB" sz="2000" dirty="0">
              <a:solidFill>
                <a:srgbClr val="558ED5"/>
              </a:solidFill>
              <a:ea typeface="Verdana" panose="020B0604030504040204" pitchFamily="34" charset="0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95696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7938" y="188914"/>
            <a:ext cx="9144000" cy="6926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s-ES_tradnl" altLang="es-CL" sz="2800" b="1" dirty="0" smtClean="0">
              <a:solidFill>
                <a:srgbClr val="0070C0"/>
              </a:solidFill>
              <a:latin typeface="Candara" panose="020E0502030303020204" pitchFamily="34" charset="0"/>
              <a:cs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283696" y="316312"/>
            <a:ext cx="8744249" cy="392434"/>
          </a:xfrm>
        </p:spPr>
        <p:txBody>
          <a:bodyPr/>
          <a:lstStyle/>
          <a:p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Outline of the presentation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2 Marcador de contenido"/>
          <p:cNvSpPr>
            <a:spLocks noGrp="1"/>
          </p:cNvSpPr>
          <p:nvPr>
            <p:ph idx="4294967295"/>
          </p:nvPr>
        </p:nvSpPr>
        <p:spPr>
          <a:xfrm>
            <a:off x="392898" y="1460942"/>
            <a:ext cx="8177213" cy="497548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spcBef>
                <a:spcPts val="984"/>
              </a:spcBef>
            </a:pP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 general context</a:t>
            </a:r>
            <a:endParaRPr lang="en-GB" sz="2400" dirty="0">
              <a:solidFill>
                <a:schemeClr val="tx2">
                  <a:lumMod val="60000"/>
                  <a:lumOff val="4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ts val="984"/>
              </a:spcBef>
            </a:pP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Background on priority setting, HTA</a:t>
            </a:r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and social preferences in the country</a:t>
            </a:r>
          </a:p>
          <a:p>
            <a:pPr>
              <a:lnSpc>
                <a:spcPct val="110000"/>
              </a:lnSpc>
              <a:spcBef>
                <a:spcPts val="984"/>
              </a:spcBef>
            </a:pP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 values o principles around the national health programmes  with universal coverage</a:t>
            </a:r>
          </a:p>
          <a:p>
            <a:pPr lvl="1">
              <a:lnSpc>
                <a:spcPct val="110000"/>
              </a:lnSpc>
              <a:spcBef>
                <a:spcPts val="984"/>
              </a:spcBef>
            </a:pP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AUGE (</a:t>
            </a:r>
            <a:r>
              <a:rPr lang="en-GB" altLang="es-C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Universal Access with Explicit Entitlements </a:t>
            </a:r>
            <a:r>
              <a:rPr lang="en-GB" altLang="es-CL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pPr lvl="1">
              <a:lnSpc>
                <a:spcPct val="110000"/>
              </a:lnSpc>
              <a:spcBef>
                <a:spcPts val="984"/>
              </a:spcBef>
            </a:pP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High cost treatment fund (2015)</a:t>
            </a:r>
          </a:p>
          <a:p>
            <a:pPr>
              <a:lnSpc>
                <a:spcPct val="110000"/>
              </a:lnSpc>
              <a:spcBef>
                <a:spcPts val="984"/>
              </a:spcBef>
            </a:pPr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Research 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status on </a:t>
            </a:r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SVJ (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short /long term)</a:t>
            </a:r>
          </a:p>
          <a:p>
            <a:pPr>
              <a:lnSpc>
                <a:spcPct val="110000"/>
              </a:lnSpc>
              <a:spcBef>
                <a:spcPts val="984"/>
              </a:spcBef>
            </a:pP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Conclusions </a:t>
            </a:r>
          </a:p>
          <a:p>
            <a:pPr>
              <a:lnSpc>
                <a:spcPct val="110000"/>
              </a:lnSpc>
              <a:spcBef>
                <a:spcPts val="984"/>
              </a:spcBef>
            </a:pPr>
            <a:endParaRPr lang="en-GB" sz="2400" dirty="0">
              <a:solidFill>
                <a:schemeClr val="tx2">
                  <a:lumMod val="60000"/>
                  <a:lumOff val="4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643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quarter" idx="11"/>
          </p:nvPr>
        </p:nvSpPr>
        <p:spPr>
          <a:xfrm>
            <a:off x="1310855" y="2975818"/>
            <a:ext cx="5956300" cy="1027545"/>
          </a:xfrm>
        </p:spPr>
        <p:txBody>
          <a:bodyPr/>
          <a:lstStyle/>
          <a:p>
            <a:pPr algn="ctr"/>
            <a:r>
              <a:rPr lang="es-ES" sz="3200" dirty="0" smtClean="0"/>
              <a:t>¡ Muchas gracias !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40675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5F29F0DA-D65F-164B-BFD7-B7AE9CE667B4}" type="slidenum">
              <a:rPr lang="en-US" sz="1000">
                <a:solidFill>
                  <a:srgbClr val="898989"/>
                </a:solidFill>
                <a:latin typeface="Verdana" charset="0"/>
              </a:rPr>
              <a:pPr eaLnBrk="1" hangingPunct="1"/>
              <a:t>3</a:t>
            </a:fld>
            <a:endParaRPr lang="en-US" sz="1000">
              <a:solidFill>
                <a:srgbClr val="898989"/>
              </a:solidFill>
              <a:latin typeface="Verdana" charset="0"/>
            </a:endParaRPr>
          </a:p>
        </p:txBody>
      </p:sp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2182176" y="265113"/>
            <a:ext cx="6161723" cy="1143000"/>
          </a:xfrm>
        </p:spPr>
        <p:txBody>
          <a:bodyPr/>
          <a:lstStyle/>
          <a:p>
            <a:r>
              <a:rPr lang="es-CO" sz="2400" b="1" dirty="0" smtClean="0">
                <a:solidFill>
                  <a:schemeClr val="accent1"/>
                </a:solidFill>
                <a:latin typeface="Verdana" charset="0"/>
                <a:ea typeface="ヒラギノ角ゴ Pro W3" charset="0"/>
              </a:rPr>
              <a:t>CHILE: </a:t>
            </a:r>
            <a:r>
              <a:rPr lang="es-CO" sz="2400" b="1" dirty="0" err="1">
                <a:solidFill>
                  <a:schemeClr val="accent1"/>
                </a:solidFill>
                <a:latin typeface="Verdana" charset="0"/>
                <a:ea typeface="ヒラギノ角ゴ Pro W3" charset="0"/>
              </a:rPr>
              <a:t>The</a:t>
            </a:r>
            <a:r>
              <a:rPr lang="es-CO" sz="2400" b="1" dirty="0">
                <a:solidFill>
                  <a:schemeClr val="accent1"/>
                </a:solidFill>
                <a:latin typeface="Verdana" charset="0"/>
                <a:ea typeface="ヒラギノ角ゴ Pro W3" charset="0"/>
              </a:rPr>
              <a:t> </a:t>
            </a:r>
            <a:r>
              <a:rPr lang="es-CO" sz="2400" b="1" dirty="0" err="1" smtClean="0">
                <a:solidFill>
                  <a:schemeClr val="accent1"/>
                </a:solidFill>
                <a:latin typeface="Verdana" charset="0"/>
                <a:ea typeface="ヒラギノ角ゴ Pro W3" charset="0"/>
              </a:rPr>
              <a:t>healthcare</a:t>
            </a:r>
            <a:r>
              <a:rPr lang="es-CO" sz="2400" b="1" dirty="0" smtClean="0">
                <a:solidFill>
                  <a:schemeClr val="accent1"/>
                </a:solidFill>
                <a:latin typeface="Verdana" charset="0"/>
                <a:ea typeface="ヒラギノ角ゴ Pro W3" charset="0"/>
              </a:rPr>
              <a:t> </a:t>
            </a:r>
            <a:r>
              <a:rPr lang="es-CO" sz="2400" b="1" dirty="0">
                <a:solidFill>
                  <a:schemeClr val="accent1"/>
                </a:solidFill>
                <a:latin typeface="Verdana" charset="0"/>
                <a:ea typeface="ヒラギノ角ゴ Pro W3" charset="0"/>
              </a:rPr>
              <a:t>context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07479" y="818709"/>
            <a:ext cx="6493564" cy="5714822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s-ES" sz="2200" b="1" dirty="0" smtClean="0">
                <a:solidFill>
                  <a:schemeClr val="tx2"/>
                </a:solidFill>
              </a:rPr>
              <a:t>Population </a:t>
            </a:r>
            <a:r>
              <a:rPr lang="en-US" altLang="es-ES" sz="2200" dirty="0">
                <a:solidFill>
                  <a:schemeClr val="tx2"/>
                </a:solidFill>
              </a:rPr>
              <a:t>= 17,9 millions (2015)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s-ES" sz="2200" b="1" dirty="0" smtClean="0">
                <a:solidFill>
                  <a:schemeClr val="tx2"/>
                </a:solidFill>
              </a:rPr>
              <a:t>GDP </a:t>
            </a:r>
            <a:r>
              <a:rPr lang="en-US" altLang="es-ES" sz="2200" b="1" dirty="0">
                <a:solidFill>
                  <a:schemeClr val="tx2"/>
                </a:solidFill>
              </a:rPr>
              <a:t>per capita </a:t>
            </a:r>
            <a:r>
              <a:rPr lang="en-US" altLang="es-ES" sz="2200" dirty="0">
                <a:solidFill>
                  <a:schemeClr val="tx2"/>
                </a:solidFill>
              </a:rPr>
              <a:t>= US$14.520 (World Bank - 2014 )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s-ES" sz="2200" b="1" dirty="0" smtClean="0">
                <a:solidFill>
                  <a:schemeClr val="tx2"/>
                </a:solidFill>
              </a:rPr>
              <a:t>Life expectancy at birth: </a:t>
            </a:r>
            <a:r>
              <a:rPr lang="en-US" altLang="es-ES" sz="2200" dirty="0" smtClean="0">
                <a:solidFill>
                  <a:schemeClr val="tx2"/>
                </a:solidFill>
              </a:rPr>
              <a:t>80 years (77m/83w)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s-ES" sz="2200" b="1" dirty="0">
                <a:solidFill>
                  <a:schemeClr val="tx2"/>
                </a:solidFill>
              </a:rPr>
              <a:t>B</a:t>
            </a:r>
            <a:r>
              <a:rPr lang="en-US" altLang="es-ES" sz="2200" b="1" dirty="0" smtClean="0">
                <a:solidFill>
                  <a:schemeClr val="tx2"/>
                </a:solidFill>
              </a:rPr>
              <a:t>irth </a:t>
            </a:r>
            <a:r>
              <a:rPr lang="en-US" altLang="es-ES" sz="2200" b="1" dirty="0">
                <a:solidFill>
                  <a:schemeClr val="tx2"/>
                </a:solidFill>
              </a:rPr>
              <a:t>rate: </a:t>
            </a:r>
            <a:r>
              <a:rPr lang="en-US" altLang="es-ES" sz="2200" dirty="0">
                <a:solidFill>
                  <a:schemeClr val="tx2"/>
                </a:solidFill>
              </a:rPr>
              <a:t>13 per </a:t>
            </a:r>
            <a:r>
              <a:rPr lang="en-US" altLang="es-ES" sz="2200" dirty="0" smtClean="0">
                <a:solidFill>
                  <a:schemeClr val="tx2"/>
                </a:solidFill>
              </a:rPr>
              <a:t>1000 population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s-ES" sz="2200" b="1" dirty="0" smtClean="0">
                <a:solidFill>
                  <a:schemeClr val="tx2"/>
                </a:solidFill>
              </a:rPr>
              <a:t>Poor population (%)</a:t>
            </a:r>
            <a:r>
              <a:rPr lang="en-US" altLang="es-ES" sz="2200" b="1" dirty="0">
                <a:solidFill>
                  <a:schemeClr val="tx2"/>
                </a:solidFill>
              </a:rPr>
              <a:t>: </a:t>
            </a:r>
            <a:r>
              <a:rPr lang="en-US" altLang="es-ES" sz="2200" dirty="0" smtClean="0">
                <a:solidFill>
                  <a:schemeClr val="tx2"/>
                </a:solidFill>
              </a:rPr>
              <a:t>14.4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s-ES" sz="2200" b="1" dirty="0" smtClean="0">
                <a:solidFill>
                  <a:schemeClr val="tx2"/>
                </a:solidFill>
              </a:rPr>
              <a:t>Per </a:t>
            </a:r>
            <a:r>
              <a:rPr lang="en-US" altLang="es-ES" sz="2200" b="1" dirty="0">
                <a:solidFill>
                  <a:schemeClr val="tx2"/>
                </a:solidFill>
              </a:rPr>
              <a:t>capita healthcare expenditure as % of the GDP</a:t>
            </a:r>
            <a:r>
              <a:rPr lang="en-US" altLang="es-ES" sz="2200" dirty="0">
                <a:solidFill>
                  <a:schemeClr val="tx2"/>
                </a:solidFill>
              </a:rPr>
              <a:t>: 7.7 (47% is </a:t>
            </a:r>
            <a:r>
              <a:rPr lang="en-US" altLang="es-ES" sz="2200" dirty="0" smtClean="0">
                <a:solidFill>
                  <a:schemeClr val="tx2"/>
                </a:solidFill>
              </a:rPr>
              <a:t>publicly funded)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s-ES" sz="2200" b="1" dirty="0">
                <a:solidFill>
                  <a:schemeClr val="tx2"/>
                </a:solidFill>
              </a:rPr>
              <a:t>Per capita healthcare </a:t>
            </a:r>
            <a:r>
              <a:rPr lang="en-US" altLang="es-ES" sz="2200" b="1" dirty="0" smtClean="0">
                <a:solidFill>
                  <a:schemeClr val="tx2"/>
                </a:solidFill>
              </a:rPr>
              <a:t>expenditure (USD): </a:t>
            </a:r>
            <a:r>
              <a:rPr lang="en-US" altLang="es-ES" sz="2200" dirty="0" smtClean="0">
                <a:solidFill>
                  <a:schemeClr val="tx2"/>
                </a:solidFill>
              </a:rPr>
              <a:t>1204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s-ES" sz="2200" b="1" dirty="0" smtClean="0">
                <a:solidFill>
                  <a:schemeClr val="tx2"/>
                </a:solidFill>
              </a:rPr>
              <a:t>Some epidemiology figures</a:t>
            </a:r>
            <a:endParaRPr lang="en-US" altLang="es-ES" sz="2200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s-ES" sz="2200" dirty="0" smtClean="0">
                <a:solidFill>
                  <a:schemeClr val="tx2"/>
                </a:solidFill>
              </a:rPr>
              <a:t>High prevalence of chronic conditions (Hypertension, diabetes, cancer, traumatisms)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s-ES" sz="2200" dirty="0" smtClean="0">
                <a:solidFill>
                  <a:schemeClr val="tx2"/>
                </a:solidFill>
              </a:rPr>
              <a:t>Obesity: 8.7</a:t>
            </a:r>
            <a:r>
              <a:rPr lang="en-US" altLang="es-ES" sz="2200" dirty="0">
                <a:solidFill>
                  <a:schemeClr val="tx2"/>
                </a:solidFill>
              </a:rPr>
              <a:t>% -10% </a:t>
            </a:r>
            <a:r>
              <a:rPr lang="en-US" altLang="es-ES" sz="2200" dirty="0" smtClean="0">
                <a:solidFill>
                  <a:schemeClr val="tx2"/>
                </a:solidFill>
              </a:rPr>
              <a:t>in children under 5 </a:t>
            </a:r>
            <a:r>
              <a:rPr lang="en-US" altLang="es-ES" sz="2200" dirty="0" err="1" smtClean="0">
                <a:solidFill>
                  <a:schemeClr val="tx2"/>
                </a:solidFill>
              </a:rPr>
              <a:t>yr</a:t>
            </a:r>
            <a:r>
              <a:rPr lang="en-US" altLang="es-ES" sz="2200" dirty="0" smtClean="0">
                <a:solidFill>
                  <a:schemeClr val="tx2"/>
                </a:solidFill>
              </a:rPr>
              <a:t> (men </a:t>
            </a:r>
            <a:r>
              <a:rPr lang="en-US" altLang="es-ES" sz="2200" dirty="0">
                <a:solidFill>
                  <a:schemeClr val="tx2"/>
                </a:solidFill>
              </a:rPr>
              <a:t>&amp; women</a:t>
            </a:r>
            <a:r>
              <a:rPr lang="en-US" altLang="es-ES" sz="2200" dirty="0" smtClean="0">
                <a:solidFill>
                  <a:schemeClr val="tx2"/>
                </a:solidFill>
              </a:rPr>
              <a:t>)</a:t>
            </a:r>
            <a:endParaRPr lang="en-US" altLang="es-ES" sz="22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s-ES" sz="2200" dirty="0" smtClean="0">
                <a:solidFill>
                  <a:schemeClr val="tx2"/>
                </a:solidFill>
              </a:rPr>
              <a:t>Over weight: </a:t>
            </a:r>
            <a:r>
              <a:rPr lang="en-US" altLang="es-ES" sz="2200" dirty="0">
                <a:solidFill>
                  <a:schemeClr val="tx2"/>
                </a:solidFill>
              </a:rPr>
              <a:t>9,3% in children under 5 </a:t>
            </a:r>
            <a:r>
              <a:rPr lang="en-US" altLang="es-ES" sz="2200" dirty="0" err="1">
                <a:solidFill>
                  <a:schemeClr val="tx2"/>
                </a:solidFill>
              </a:rPr>
              <a:t>yr</a:t>
            </a:r>
            <a:r>
              <a:rPr lang="en-US" altLang="es-ES" sz="2200" dirty="0">
                <a:solidFill>
                  <a:schemeClr val="tx2"/>
                </a:solidFill>
              </a:rPr>
              <a:t> </a:t>
            </a:r>
            <a:endParaRPr lang="en-US" altLang="es-ES" sz="2200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s-ES" sz="2200" dirty="0" smtClean="0">
                <a:solidFill>
                  <a:schemeClr val="tx2"/>
                </a:solidFill>
              </a:rPr>
              <a:t>Smoking prevalence: </a:t>
            </a:r>
            <a:r>
              <a:rPr lang="en-US" altLang="es-ES" sz="2200" dirty="0">
                <a:solidFill>
                  <a:schemeClr val="tx2"/>
                </a:solidFill>
              </a:rPr>
              <a:t>37% -42% </a:t>
            </a:r>
            <a:r>
              <a:rPr lang="en-US" altLang="es-ES" sz="2200" dirty="0" smtClean="0">
                <a:solidFill>
                  <a:schemeClr val="tx2"/>
                </a:solidFill>
              </a:rPr>
              <a:t>in adult population (men &amp; women)</a:t>
            </a:r>
            <a:endParaRPr lang="en-US" altLang="es-ES" sz="1800" dirty="0" smtClean="0"/>
          </a:p>
          <a:p>
            <a:pPr marL="0" indent="0">
              <a:lnSpc>
                <a:spcPct val="90000"/>
              </a:lnSpc>
              <a:buFont typeface="Arial" pitchFamily="34" charset="0"/>
              <a:buNone/>
              <a:defRPr/>
            </a:pPr>
            <a:endParaRPr lang="en-US" altLang="es-ES" sz="1800" b="1" dirty="0"/>
          </a:p>
          <a:p>
            <a:pPr marL="0" indent="0">
              <a:lnSpc>
                <a:spcPct val="90000"/>
              </a:lnSpc>
              <a:buFont typeface="Arial" pitchFamily="34" charset="0"/>
              <a:buNone/>
              <a:defRPr/>
            </a:pPr>
            <a:endParaRPr lang="en-US" altLang="es-ES" sz="1800" b="1" dirty="0" smtClean="0"/>
          </a:p>
          <a:p>
            <a:pPr marL="0" indent="0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altLang="es-ES" sz="1000" b="1" dirty="0" smtClean="0"/>
              <a:t>Source: World bank data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altLang="es-ES" sz="1000" b="1" dirty="0" smtClean="0"/>
              <a:t>http</a:t>
            </a:r>
            <a:r>
              <a:rPr lang="en-US" altLang="es-ES" sz="1000" b="1" dirty="0"/>
              <a:t>://datos.bancomundial.org/indicador/SH.STA.OWGH.ZS</a:t>
            </a:r>
            <a:endParaRPr lang="en-US" altLang="es-ES" sz="1000" b="1" dirty="0" smtClean="0"/>
          </a:p>
        </p:txBody>
      </p:sp>
      <p:pic>
        <p:nvPicPr>
          <p:cNvPr id="33796" name="Picture 8" descr="C:\Users\mcastillor\AppData\Local\Microsoft\Windows\Temporary Internet Files\Content.IE5\Y7SN4DAH\chile-fla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69" y="256297"/>
            <a:ext cx="150495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664" y="1338263"/>
            <a:ext cx="2002789" cy="5195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47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5F29F0DA-D65F-164B-BFD7-B7AE9CE667B4}" type="slidenum">
              <a:rPr lang="en-US" sz="1000">
                <a:solidFill>
                  <a:srgbClr val="898989"/>
                </a:solidFill>
                <a:latin typeface="Verdana" charset="0"/>
              </a:rPr>
              <a:pPr eaLnBrk="1" hangingPunct="1"/>
              <a:t>4</a:t>
            </a:fld>
            <a:endParaRPr lang="en-US" sz="1000">
              <a:solidFill>
                <a:srgbClr val="898989"/>
              </a:solidFill>
              <a:latin typeface="Verdana" charset="0"/>
            </a:endParaRPr>
          </a:p>
        </p:txBody>
      </p:sp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2182176" y="265113"/>
            <a:ext cx="6161723" cy="1143000"/>
          </a:xfrm>
        </p:spPr>
        <p:txBody>
          <a:bodyPr/>
          <a:lstStyle/>
          <a:p>
            <a:r>
              <a:rPr lang="es-CO" sz="2400" b="1" dirty="0" smtClean="0">
                <a:solidFill>
                  <a:schemeClr val="accent1"/>
                </a:solidFill>
                <a:latin typeface="Verdana" charset="0"/>
                <a:ea typeface="ヒラギノ角ゴ Pro W3" charset="0"/>
              </a:rPr>
              <a:t>CHILE: </a:t>
            </a:r>
            <a:r>
              <a:rPr lang="es-CO" sz="2400" b="1" dirty="0">
                <a:solidFill>
                  <a:schemeClr val="accent1"/>
                </a:solidFill>
                <a:latin typeface="Verdana" charset="0"/>
                <a:ea typeface="ヒラギノ角ゴ Pro W3" charset="0"/>
              </a:rPr>
              <a:t>The </a:t>
            </a:r>
            <a:r>
              <a:rPr lang="es-CO" sz="2400" b="1" dirty="0" smtClean="0">
                <a:solidFill>
                  <a:schemeClr val="accent1"/>
                </a:solidFill>
                <a:latin typeface="Verdana" charset="0"/>
                <a:ea typeface="ヒラギノ角ゴ Pro W3" charset="0"/>
              </a:rPr>
              <a:t>healthcare system</a:t>
            </a:r>
            <a:endParaRPr lang="es-CO" sz="2400" b="1" dirty="0">
              <a:solidFill>
                <a:schemeClr val="accent1"/>
              </a:solidFill>
              <a:latin typeface="Verdana" charset="0"/>
              <a:ea typeface="ヒラギノ角ゴ Pro W3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7283" y="818709"/>
            <a:ext cx="6051429" cy="5714822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s-ES" sz="2400" b="1" dirty="0" smtClean="0">
                <a:solidFill>
                  <a:schemeClr val="tx2"/>
                </a:solidFill>
              </a:rPr>
              <a:t>Health System</a:t>
            </a:r>
            <a:r>
              <a:rPr lang="en-US" altLang="es-ES" sz="2400" dirty="0" smtClean="0">
                <a:solidFill>
                  <a:schemeClr val="tx2"/>
                </a:solidFill>
              </a:rPr>
              <a:t>: Public/private mixt with health insurance: FONASA &amp; ISAPRES </a:t>
            </a:r>
          </a:p>
          <a:p>
            <a:pPr marL="457200" lvl="1" indent="0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altLang="es-ES" sz="2400" dirty="0" smtClean="0">
                <a:solidFill>
                  <a:schemeClr val="tx2"/>
                </a:solidFill>
              </a:rPr>
              <a:t>FONASA (public pooled fund)</a:t>
            </a:r>
          </a:p>
          <a:p>
            <a:pPr marL="457200" lvl="1" indent="0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altLang="es-ES" sz="2400" dirty="0" smtClean="0">
                <a:solidFill>
                  <a:schemeClr val="tx2"/>
                </a:solidFill>
              </a:rPr>
              <a:t>ISAPRE (individual-based fund)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s-ES" sz="2400" dirty="0">
                <a:solidFill>
                  <a:schemeClr val="tx2"/>
                </a:solidFill>
              </a:rPr>
              <a:t>High out-of-pocket  payments </a:t>
            </a:r>
            <a:r>
              <a:rPr lang="en-US" altLang="es-ES" sz="2400" dirty="0" smtClean="0">
                <a:solidFill>
                  <a:schemeClr val="tx2"/>
                </a:solidFill>
              </a:rPr>
              <a:t>(33- 37 </a:t>
            </a:r>
            <a:r>
              <a:rPr lang="en-US" altLang="es-ES" sz="2400" dirty="0">
                <a:solidFill>
                  <a:schemeClr val="tx2"/>
                </a:solidFill>
              </a:rPr>
              <a:t>% </a:t>
            </a:r>
            <a:r>
              <a:rPr lang="en-US" altLang="es-ES" sz="2400" dirty="0" smtClean="0">
                <a:solidFill>
                  <a:schemeClr val="tx2"/>
                </a:solidFill>
              </a:rPr>
              <a:t>OCDE)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altLang="es-ES" sz="2400" b="1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altLang="es-ES" sz="2400" b="1" dirty="0" smtClean="0">
                <a:solidFill>
                  <a:schemeClr val="tx2"/>
                </a:solidFill>
              </a:rPr>
              <a:t>National health </a:t>
            </a:r>
            <a:r>
              <a:rPr lang="en-US" altLang="es-ES" sz="2400" b="1" dirty="0" err="1" smtClean="0">
                <a:solidFill>
                  <a:schemeClr val="tx2"/>
                </a:solidFill>
              </a:rPr>
              <a:t>programmes</a:t>
            </a:r>
            <a:r>
              <a:rPr lang="en-US" altLang="es-ES" sz="2400" b="1" dirty="0" smtClean="0">
                <a:solidFill>
                  <a:schemeClr val="tx2"/>
                </a:solidFill>
              </a:rPr>
              <a:t>, with universal coverage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s-ES" sz="2400" dirty="0">
                <a:solidFill>
                  <a:schemeClr val="tx2"/>
                </a:solidFill>
              </a:rPr>
              <a:t>AUGE plan </a:t>
            </a:r>
            <a:r>
              <a:rPr lang="en-US" altLang="es-ES" sz="2400" dirty="0" smtClean="0">
                <a:solidFill>
                  <a:schemeClr val="tx2"/>
                </a:solidFill>
              </a:rPr>
              <a:t>(</a:t>
            </a:r>
            <a:r>
              <a:rPr lang="en-GB" altLang="es-CL" sz="2400" dirty="0" smtClean="0">
                <a:solidFill>
                  <a:schemeClr val="tx2"/>
                </a:solidFill>
              </a:rPr>
              <a:t>Universal Access with Explicit Entitlements </a:t>
            </a:r>
            <a:r>
              <a:rPr lang="en-US" altLang="es-ES" sz="2400" dirty="0" smtClean="0">
                <a:solidFill>
                  <a:schemeClr val="tx2"/>
                </a:solidFill>
              </a:rPr>
              <a:t>– </a:t>
            </a:r>
            <a:r>
              <a:rPr lang="en-GB" altLang="es-CL" sz="2400" dirty="0">
                <a:solidFill>
                  <a:schemeClr val="tx2"/>
                </a:solidFill>
              </a:rPr>
              <a:t>health package </a:t>
            </a:r>
            <a:r>
              <a:rPr lang="en-GB" altLang="es-CL" sz="2400" dirty="0" smtClean="0">
                <a:solidFill>
                  <a:schemeClr val="tx2"/>
                </a:solidFill>
              </a:rPr>
              <a:t>covering </a:t>
            </a:r>
            <a:r>
              <a:rPr lang="en-US" altLang="es-ES" sz="2400" dirty="0" smtClean="0">
                <a:solidFill>
                  <a:schemeClr val="tx2"/>
                </a:solidFill>
              </a:rPr>
              <a:t>80 health conditions – also known as GES)</a:t>
            </a:r>
            <a:endParaRPr lang="en-US" altLang="es-ES" sz="24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s-ES" sz="2400" dirty="0" smtClean="0">
                <a:solidFill>
                  <a:schemeClr val="tx2"/>
                </a:solidFill>
              </a:rPr>
              <a:t>High cost treatment Fund </a:t>
            </a:r>
            <a:r>
              <a:rPr lang="en-US" altLang="es-ES" sz="2400" dirty="0">
                <a:solidFill>
                  <a:schemeClr val="tx2"/>
                </a:solidFill>
              </a:rPr>
              <a:t>NEW LAW! (</a:t>
            </a:r>
            <a:r>
              <a:rPr lang="en-US" altLang="es-ES" sz="2400" dirty="0" smtClean="0">
                <a:solidFill>
                  <a:schemeClr val="tx2"/>
                </a:solidFill>
              </a:rPr>
              <a:t>11 treatments covered from 2016)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  <a:defRPr/>
            </a:pPr>
            <a:endParaRPr lang="en-US" altLang="es-ES" sz="1800" b="1" dirty="0" smtClean="0"/>
          </a:p>
        </p:txBody>
      </p:sp>
      <p:pic>
        <p:nvPicPr>
          <p:cNvPr id="33796" name="Picture 8" descr="C:\Users\mcastillor\AppData\Local\Microsoft\Windows\Temporary Internet Files\Content.IE5\Y7SN4DAH\chile-fla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69" y="256297"/>
            <a:ext cx="150495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664" y="1338263"/>
            <a:ext cx="2002789" cy="5195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27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4 Título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1143000"/>
          </a:xfrm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chemeClr val="accent1"/>
                </a:solidFill>
                <a:ea typeface="ヒラギノ角ゴ Pro W3" charset="0"/>
              </a:rPr>
              <a:t>Pathway</a:t>
            </a:r>
            <a:r>
              <a:rPr lang="en-GB" sz="3600" dirty="0" smtClean="0"/>
              <a:t> </a:t>
            </a:r>
            <a:r>
              <a:rPr lang="en-GB" sz="3200" dirty="0" smtClean="0">
                <a:solidFill>
                  <a:schemeClr val="accent1"/>
                </a:solidFill>
                <a:ea typeface="ヒラギノ角ゴ Pro W3" charset="0"/>
              </a:rPr>
              <a:t>to priority setting en Chile: main milestones </a:t>
            </a:r>
            <a:endParaRPr lang="en-GB" sz="3200" dirty="0">
              <a:solidFill>
                <a:schemeClr val="accent1"/>
              </a:solidFill>
              <a:ea typeface="ヒラギノ角ゴ Pro W3" charset="0"/>
            </a:endParaRPr>
          </a:p>
        </p:txBody>
      </p:sp>
      <p:graphicFrame>
        <p:nvGraphicFramePr>
          <p:cNvPr id="8" name="7 Marcador de SmartArt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267310554"/>
              </p:ext>
            </p:extLst>
          </p:nvPr>
        </p:nvGraphicFramePr>
        <p:xfrm>
          <a:off x="435721" y="1411922"/>
          <a:ext cx="8177213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3427" name="3 Marcador de número de diapositiva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5F68C82D-3862-4D44-A02E-000C05E42364}" type="slidenum">
              <a:rPr lang="en-US" sz="1200">
                <a:solidFill>
                  <a:srgbClr val="898989"/>
                </a:solidFill>
              </a:rPr>
              <a:pPr eaLnBrk="1" hangingPunct="1"/>
              <a:t>5</a:t>
            </a:fld>
            <a:endParaRPr 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44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4 Título"/>
          <p:cNvSpPr>
            <a:spLocks noGrp="1"/>
          </p:cNvSpPr>
          <p:nvPr>
            <p:ph type="title"/>
          </p:nvPr>
        </p:nvSpPr>
        <p:spPr>
          <a:xfrm>
            <a:off x="152400" y="155520"/>
            <a:ext cx="8534400" cy="687302"/>
          </a:xfrm>
        </p:spPr>
        <p:txBody>
          <a:bodyPr/>
          <a:lstStyle/>
          <a:p>
            <a:pPr algn="l" eaLnBrk="1" hangingPunct="1"/>
            <a:r>
              <a:rPr lang="en-GB" sz="3200" dirty="0" smtClean="0">
                <a:solidFill>
                  <a:schemeClr val="accent1"/>
                </a:solidFill>
                <a:ea typeface="ヒラギノ角ゴ Pro W3" charset="0"/>
              </a:rPr>
              <a:t>The institutional setting for priority setting</a:t>
            </a:r>
            <a:endParaRPr lang="en-GB" sz="3200" dirty="0">
              <a:solidFill>
                <a:schemeClr val="accent1"/>
              </a:solidFill>
              <a:ea typeface="ヒラギノ角ゴ Pro W3" charset="0"/>
            </a:endParaRPr>
          </a:p>
        </p:txBody>
      </p:sp>
      <p:graphicFrame>
        <p:nvGraphicFramePr>
          <p:cNvPr id="8" name="7 Marcador de SmartArt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385988630"/>
              </p:ext>
            </p:extLst>
          </p:nvPr>
        </p:nvGraphicFramePr>
        <p:xfrm>
          <a:off x="627152" y="920680"/>
          <a:ext cx="8161428" cy="5754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3427" name="3 Marcador de número de diapositiva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5F68C82D-3862-4D44-A02E-000C05E42364}" type="slidenum">
              <a:rPr lang="en-US" sz="1200">
                <a:solidFill>
                  <a:srgbClr val="898989"/>
                </a:solidFill>
              </a:rPr>
              <a:pPr eaLnBrk="1" hangingPunct="1"/>
              <a:t>6</a:t>
            </a:fld>
            <a:endParaRPr lang="en-US" sz="1200">
              <a:solidFill>
                <a:srgbClr val="898989"/>
              </a:solidFill>
            </a:endParaRPr>
          </a:p>
        </p:txBody>
      </p:sp>
      <p:graphicFrame>
        <p:nvGraphicFramePr>
          <p:cNvPr id="5" name="7 Marcador de 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0381362"/>
              </p:ext>
            </p:extLst>
          </p:nvPr>
        </p:nvGraphicFramePr>
        <p:xfrm>
          <a:off x="2247391" y="2248771"/>
          <a:ext cx="4922280" cy="3341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47845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7938" y="188914"/>
            <a:ext cx="9144000" cy="6926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s-ES_tradnl" altLang="es-CL" sz="2800" b="1" dirty="0" smtClean="0">
              <a:solidFill>
                <a:srgbClr val="0070C0"/>
              </a:solidFill>
              <a:latin typeface="Candara" panose="020E0502030303020204" pitchFamily="34" charset="0"/>
              <a:cs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283696" y="316312"/>
            <a:ext cx="8744249" cy="392434"/>
          </a:xfrm>
        </p:spPr>
        <p:txBody>
          <a:bodyPr/>
          <a:lstStyle/>
          <a:p>
            <a:r>
              <a:rPr lang="en-GB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Considerations for SVJ in healthcare decisions in Chile</a:t>
            </a:r>
            <a:endParaRPr lang="en-GB" sz="2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2 Marcador de contenido"/>
          <p:cNvSpPr>
            <a:spLocks noGrp="1"/>
          </p:cNvSpPr>
          <p:nvPr>
            <p:ph idx="4294967295"/>
          </p:nvPr>
        </p:nvSpPr>
        <p:spPr>
          <a:xfrm>
            <a:off x="392898" y="1123100"/>
            <a:ext cx="8423125" cy="531332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spcBef>
                <a:spcPts val="984"/>
              </a:spcBef>
            </a:pPr>
            <a:r>
              <a:rPr lang="en-GB" sz="2000" dirty="0" smtClean="0">
                <a:solidFill>
                  <a:srgbClr val="558E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are no social value judgments established </a:t>
            </a:r>
          </a:p>
          <a:p>
            <a:pPr>
              <a:lnSpc>
                <a:spcPct val="120000"/>
              </a:lnSpc>
              <a:spcBef>
                <a:spcPts val="984"/>
              </a:spcBef>
            </a:pPr>
            <a:r>
              <a:rPr lang="en-GB" sz="2000" dirty="0" smtClean="0">
                <a:solidFill>
                  <a:srgbClr val="558E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Specific programmes set up process and content values </a:t>
            </a:r>
          </a:p>
          <a:p>
            <a:pPr lvl="1">
              <a:lnSpc>
                <a:spcPct val="120000"/>
              </a:lnSpc>
              <a:spcBef>
                <a:spcPts val="984"/>
              </a:spcBef>
            </a:pPr>
            <a:r>
              <a:rPr lang="en-GB" sz="1600" dirty="0" smtClean="0">
                <a:solidFill>
                  <a:srgbClr val="558E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AUGE and the High Cost treatment Fund</a:t>
            </a:r>
          </a:p>
          <a:p>
            <a:pPr>
              <a:lnSpc>
                <a:spcPct val="120000"/>
              </a:lnSpc>
              <a:spcBef>
                <a:spcPts val="984"/>
              </a:spcBef>
            </a:pPr>
            <a:r>
              <a:rPr lang="en-GB" sz="2000" dirty="0" smtClean="0">
                <a:solidFill>
                  <a:srgbClr val="558E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GB" sz="2000" dirty="0">
                <a:solidFill>
                  <a:srgbClr val="558E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National Commission on HTA </a:t>
            </a:r>
            <a:r>
              <a:rPr lang="en-GB" sz="2000" dirty="0" smtClean="0">
                <a:solidFill>
                  <a:srgbClr val="558E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 up 7 principles </a:t>
            </a:r>
          </a:p>
          <a:p>
            <a:pPr>
              <a:lnSpc>
                <a:spcPct val="120000"/>
              </a:lnSpc>
              <a:spcBef>
                <a:spcPts val="984"/>
              </a:spcBef>
            </a:pPr>
            <a:r>
              <a:rPr lang="en-GB" sz="2000" dirty="0" smtClean="0">
                <a:solidFill>
                  <a:srgbClr val="558E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are few examples of eliciting social preferences in Chile: </a:t>
            </a:r>
          </a:p>
          <a:p>
            <a:pPr lvl="1">
              <a:lnSpc>
                <a:spcPct val="120000"/>
              </a:lnSpc>
              <a:spcBef>
                <a:spcPts val="984"/>
              </a:spcBef>
            </a:pPr>
            <a:r>
              <a:rPr lang="en-GB" sz="1600" dirty="0" smtClean="0">
                <a:solidFill>
                  <a:srgbClr val="558E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GB" sz="1600" dirty="0" err="1" smtClean="0">
                <a:solidFill>
                  <a:srgbClr val="558E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Estudio</a:t>
            </a:r>
            <a:r>
              <a:rPr lang="en-GB" sz="1600" dirty="0" smtClean="0">
                <a:solidFill>
                  <a:srgbClr val="558E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en-GB" sz="1600" dirty="0" err="1" smtClean="0">
                <a:solidFill>
                  <a:srgbClr val="558E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preferencias</a:t>
            </a:r>
            <a:r>
              <a:rPr lang="en-GB" sz="1600" dirty="0" smtClean="0">
                <a:solidFill>
                  <a:srgbClr val="558E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600" dirty="0" err="1" smtClean="0">
                <a:solidFill>
                  <a:srgbClr val="558E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sociales</a:t>
            </a:r>
            <a:r>
              <a:rPr lang="en-GB" sz="1600" dirty="0" smtClean="0">
                <a:solidFill>
                  <a:srgbClr val="558E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para la </a:t>
            </a:r>
            <a:r>
              <a:rPr lang="en-GB" sz="1600" dirty="0" err="1" smtClean="0">
                <a:solidFill>
                  <a:srgbClr val="558E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definición</a:t>
            </a:r>
            <a:r>
              <a:rPr lang="en-GB" sz="1600" dirty="0" smtClean="0">
                <a:solidFill>
                  <a:srgbClr val="558E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las </a:t>
            </a:r>
            <a:r>
              <a:rPr lang="en-GB" sz="1600" dirty="0" err="1" smtClean="0">
                <a:solidFill>
                  <a:srgbClr val="558E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garantías</a:t>
            </a:r>
            <a:r>
              <a:rPr lang="en-GB" sz="1600" dirty="0" smtClean="0">
                <a:solidFill>
                  <a:srgbClr val="558E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600" dirty="0" err="1" smtClean="0">
                <a:solidFill>
                  <a:srgbClr val="558E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explícitas</a:t>
            </a:r>
            <a:r>
              <a:rPr lang="en-GB" sz="1600" dirty="0" smtClean="0">
                <a:solidFill>
                  <a:srgbClr val="558E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 </a:t>
            </a:r>
            <a:r>
              <a:rPr lang="en-GB" sz="1600" dirty="0" err="1" smtClean="0">
                <a:solidFill>
                  <a:srgbClr val="558E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Salud</a:t>
            </a:r>
            <a:r>
              <a:rPr lang="en-GB" sz="1600" dirty="0" smtClean="0">
                <a:solidFill>
                  <a:srgbClr val="558E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2008” (3 studies ); </a:t>
            </a:r>
          </a:p>
          <a:p>
            <a:pPr lvl="1">
              <a:lnSpc>
                <a:spcPct val="120000"/>
              </a:lnSpc>
              <a:spcBef>
                <a:spcPts val="984"/>
              </a:spcBef>
            </a:pPr>
            <a:r>
              <a:rPr lang="es-CL" sz="1600" dirty="0" smtClean="0">
                <a:solidFill>
                  <a:srgbClr val="558E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Revisión </a:t>
            </a:r>
            <a:r>
              <a:rPr lang="es-CL" sz="1600" dirty="0">
                <a:solidFill>
                  <a:srgbClr val="558E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 Proceso de Priorización de las Garantías Explicitas en Salud </a:t>
            </a:r>
            <a:r>
              <a:rPr lang="es-CL" sz="1600" dirty="0" smtClean="0">
                <a:solidFill>
                  <a:srgbClr val="558E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(AUGE) </a:t>
            </a:r>
            <a:r>
              <a:rPr lang="es-CL" sz="1600" dirty="0" smtClean="0">
                <a:solidFill>
                  <a:srgbClr val="558E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Q</a:t>
            </a:r>
            <a:r>
              <a:rPr lang="en-GB" sz="1600" dirty="0" err="1" smtClean="0">
                <a:solidFill>
                  <a:srgbClr val="558E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ualitative</a:t>
            </a:r>
            <a:r>
              <a:rPr lang="en-GB" sz="1600" dirty="0" smtClean="0">
                <a:solidFill>
                  <a:srgbClr val="558E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558E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perspective </a:t>
            </a:r>
          </a:p>
          <a:p>
            <a:pPr algn="just">
              <a:lnSpc>
                <a:spcPct val="120000"/>
              </a:lnSpc>
              <a:spcBef>
                <a:spcPts val="984"/>
              </a:spcBef>
            </a:pPr>
            <a:r>
              <a:rPr lang="en-GB" sz="2000" b="1" dirty="0" smtClean="0">
                <a:solidFill>
                  <a:srgbClr val="558E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Transparency law </a:t>
            </a:r>
            <a:r>
              <a:rPr lang="en-GB" sz="2000" dirty="0" smtClean="0">
                <a:solidFill>
                  <a:srgbClr val="558E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obligates the Ministry to answer any questions that citizens and community pose </a:t>
            </a:r>
          </a:p>
        </p:txBody>
      </p:sp>
    </p:spTree>
    <p:extLst>
      <p:ext uri="{BB962C8B-B14F-4D97-AF65-F5344CB8AC3E}">
        <p14:creationId xmlns:p14="http://schemas.microsoft.com/office/powerpoint/2010/main" val="28957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7938" y="241394"/>
            <a:ext cx="9144000" cy="6926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s-ES_tradnl" altLang="es-CL" sz="2800" b="1" dirty="0" smtClean="0">
              <a:solidFill>
                <a:srgbClr val="0070C0"/>
              </a:solidFill>
              <a:latin typeface="Candara" panose="020E0502030303020204" pitchFamily="34" charset="0"/>
              <a:cs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73470" y="221847"/>
            <a:ext cx="8986570" cy="771509"/>
          </a:xfrm>
        </p:spPr>
        <p:txBody>
          <a:bodyPr/>
          <a:lstStyle/>
          <a:p>
            <a:pPr algn="ctr"/>
            <a:r>
              <a:rPr lang="en-US" sz="28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Characteristics </a:t>
            </a:r>
            <a:r>
              <a:rPr lang="en-US" sz="28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of the studies of social preferences in health</a:t>
            </a:r>
            <a:endParaRPr lang="en-GB" sz="28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2 Marcador de contenido"/>
          <p:cNvSpPr>
            <a:spLocks noGrp="1"/>
          </p:cNvSpPr>
          <p:nvPr>
            <p:ph idx="4294967295"/>
          </p:nvPr>
        </p:nvSpPr>
        <p:spPr>
          <a:xfrm>
            <a:off x="392898" y="985652"/>
            <a:ext cx="8177213" cy="5450774"/>
          </a:xfrm>
          <a:prstGeom prst="rect">
            <a:avLst/>
          </a:prstGeom>
        </p:spPr>
        <p:txBody>
          <a:bodyPr/>
          <a:lstStyle/>
          <a:p>
            <a:pPr marL="0" indent="0" algn="just">
              <a:spcBef>
                <a:spcPts val="984"/>
              </a:spcBef>
              <a:buNone/>
            </a:pPr>
            <a:endParaRPr lang="es-CL" sz="1600" dirty="0">
              <a:solidFill>
                <a:srgbClr val="40404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spcBef>
                <a:spcPts val="984"/>
              </a:spcBef>
              <a:buNone/>
            </a:pPr>
            <a:endParaRPr lang="en-GB" sz="1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" indent="0" algn="just">
              <a:spcBef>
                <a:spcPts val="984"/>
              </a:spcBef>
              <a:buNone/>
            </a:pPr>
            <a:endParaRPr lang="en-GB" sz="1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854173"/>
              </p:ext>
            </p:extLst>
          </p:nvPr>
        </p:nvGraphicFramePr>
        <p:xfrm>
          <a:off x="461794" y="1087819"/>
          <a:ext cx="8388697" cy="535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14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523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910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539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02452">
                <a:tc>
                  <a:txBody>
                    <a:bodyPr/>
                    <a:lstStyle/>
                    <a:p>
                      <a:pPr algn="ctr"/>
                      <a:r>
                        <a:rPr lang="en-GB" sz="1500" b="1" noProof="0" dirty="0" smtClean="0"/>
                        <a:t>Issue</a:t>
                      </a:r>
                      <a:endParaRPr lang="en-GB" sz="15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noProof="0" smtClean="0"/>
                        <a:t>Prioritization of health investments (1996)</a:t>
                      </a:r>
                      <a:endParaRPr lang="en-GB" sz="15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noProof="0" smtClean="0"/>
                        <a:t>Initial studies on health perception (2000)</a:t>
                      </a:r>
                      <a:endParaRPr lang="en-GB" sz="15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noProof="0" dirty="0" smtClean="0"/>
                        <a:t>Determination of health priorities proposed in the implementation of AUGE </a:t>
                      </a:r>
                      <a:r>
                        <a:rPr lang="en-GB" sz="1500" baseline="0" noProof="0" dirty="0" smtClean="0"/>
                        <a:t>(2005)</a:t>
                      </a:r>
                      <a:endParaRPr lang="en-GB" sz="1500" noProof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2865">
                <a:tc>
                  <a:txBody>
                    <a:bodyPr/>
                    <a:lstStyle/>
                    <a:p>
                      <a:r>
                        <a:rPr lang="en-GB" sz="1500" b="1" noProof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Data collection instrument</a:t>
                      </a:r>
                      <a:endParaRPr lang="en-GB" sz="1500" b="1" noProof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noProof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18 Discussion groups</a:t>
                      </a:r>
                      <a:endParaRPr lang="en-GB" sz="1500" noProof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noProof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22 Discussion groups</a:t>
                      </a:r>
                    </a:p>
                    <a:p>
                      <a:endParaRPr lang="en-GB" sz="1500" noProof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noProof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12 Discussion groups</a:t>
                      </a:r>
                    </a:p>
                    <a:p>
                      <a:r>
                        <a:rPr lang="en-GB" sz="1500" noProof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12 citizen analysis workshops</a:t>
                      </a:r>
                      <a:endParaRPr lang="en-GB" sz="1500" noProof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56880">
                <a:tc>
                  <a:txBody>
                    <a:bodyPr/>
                    <a:lstStyle/>
                    <a:p>
                      <a:r>
                        <a:rPr lang="en-GB" sz="1500" b="1" noProof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Social criteria identified</a:t>
                      </a:r>
                      <a:endParaRPr lang="en-GB" sz="1500" b="1" noProof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sz="1500" noProof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Position of the individual and the group about</a:t>
                      </a:r>
                      <a:r>
                        <a:rPr lang="en-GB" sz="1500" baseline="0" noProof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500" noProof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health, perceived severity and intensity of the symptom, knowledge of the health problem and treatment,</a:t>
                      </a:r>
                      <a:r>
                        <a:rPr lang="en-GB" sz="1500" baseline="0" noProof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present time value</a:t>
                      </a:r>
                      <a:endParaRPr lang="en-GB" sz="1500" noProof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noProof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Construction of the concept of health, self-care, prevention, disability, access to complex interventions</a:t>
                      </a:r>
                      <a:endParaRPr lang="en-GB" sz="1500" noProof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aseline="0" noProof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Social criteria for prioritizing health (</a:t>
                      </a:r>
                      <a:r>
                        <a:rPr lang="en-GB" sz="1500" noProof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death risk,</a:t>
                      </a:r>
                      <a:r>
                        <a:rPr lang="en-GB" sz="1500" baseline="0" noProof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500" noProof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costs,</a:t>
                      </a:r>
                      <a:r>
                        <a:rPr lang="en-GB" sz="1500" baseline="0" noProof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access, gender, social functioning) </a:t>
                      </a:r>
                      <a:endParaRPr lang="en-GB" sz="1500" noProof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89930">
                <a:tc>
                  <a:txBody>
                    <a:bodyPr/>
                    <a:lstStyle/>
                    <a:p>
                      <a:r>
                        <a:rPr lang="en-GB" sz="1500" b="1" noProof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Contribution to public policy</a:t>
                      </a:r>
                      <a:endParaRPr lang="en-GB" sz="1500" b="1" noProof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noProof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Understanding social preferences</a:t>
                      </a:r>
                      <a:endParaRPr lang="en-GB" sz="1500" noProof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noProof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Scenario analysis for health care reform and the perception of citizens</a:t>
                      </a:r>
                      <a:endParaRPr lang="en-GB" sz="1500" noProof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noProof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Ordering of social preferences</a:t>
                      </a:r>
                      <a:endParaRPr lang="en-GB" sz="1500" noProof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66293">
                <a:tc>
                  <a:txBody>
                    <a:bodyPr/>
                    <a:lstStyle/>
                    <a:p>
                      <a:r>
                        <a:rPr lang="en-GB" sz="1500" b="1" noProof="0" dirty="0" smtClean="0"/>
                        <a:t>Target population (unit of analysis)</a:t>
                      </a:r>
                      <a:endParaRPr lang="en-GB" sz="15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GB" sz="1500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Public health insured </a:t>
                      </a:r>
                      <a:r>
                        <a:rPr lang="en-GB" sz="1500" kern="1200" baseline="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(Santiago- FONASA)</a:t>
                      </a:r>
                      <a:endParaRPr lang="en-GB" sz="15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noProof="0" smtClean="0"/>
                        <a:t>Public and private health insured (4 regions, only women)</a:t>
                      </a:r>
                      <a:endParaRPr lang="en-GB" sz="15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noProof="0" dirty="0" smtClean="0"/>
                        <a:t>Public and private health insured (4 regions.</a:t>
                      </a:r>
                      <a:r>
                        <a:rPr lang="en-GB" sz="1500" baseline="0" noProof="0" dirty="0" smtClean="0"/>
                        <a:t> Men and women</a:t>
                      </a:r>
                      <a:r>
                        <a:rPr lang="en-GB" sz="1500" noProof="0" dirty="0" smtClean="0"/>
                        <a:t>)</a:t>
                      </a:r>
                      <a:endParaRPr lang="en-GB" sz="1500" noProof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57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7938" y="188914"/>
            <a:ext cx="9144000" cy="6926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s-ES_tradnl" altLang="es-CL" sz="2800" b="1" dirty="0" smtClean="0">
              <a:solidFill>
                <a:srgbClr val="0070C0"/>
              </a:solidFill>
              <a:latin typeface="Candara" panose="020E0502030303020204" pitchFamily="34" charset="0"/>
              <a:cs typeface="Verdana" pitchFamily="34" charset="0"/>
            </a:endParaRPr>
          </a:p>
        </p:txBody>
      </p:sp>
      <p:sp>
        <p:nvSpPr>
          <p:cNvPr id="7170" name="Título 1"/>
          <p:cNvSpPr>
            <a:spLocks noGrp="1"/>
          </p:cNvSpPr>
          <p:nvPr>
            <p:ph type="title" idx="4294967295"/>
          </p:nvPr>
        </p:nvSpPr>
        <p:spPr>
          <a:xfrm>
            <a:off x="467544" y="332656"/>
            <a:ext cx="7781925" cy="9271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s-ES_tradnl" altLang="es-E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AUGE (GES) </a:t>
            </a:r>
            <a:r>
              <a:rPr lang="es-ES_tradnl" altLang="es-ES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health</a:t>
            </a:r>
            <a:r>
              <a:rPr lang="es-ES_tradnl" altLang="es-E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_tradnl" altLang="es-ES"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</a:t>
            </a:r>
            <a:r>
              <a:rPr lang="es-ES_tradnl" altLang="es-ES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eform</a:t>
            </a:r>
            <a:r>
              <a:rPr lang="es-ES_tradnl" altLang="es-E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- 2004</a:t>
            </a:r>
          </a:p>
        </p:txBody>
      </p:sp>
      <p:sp>
        <p:nvSpPr>
          <p:cNvPr id="7171" name="Marcador de contenido 2"/>
          <p:cNvSpPr>
            <a:spLocks noGrp="1"/>
          </p:cNvSpPr>
          <p:nvPr>
            <p:ph idx="4294967295"/>
          </p:nvPr>
        </p:nvSpPr>
        <p:spPr>
          <a:xfrm>
            <a:off x="467544" y="1009722"/>
            <a:ext cx="8064500" cy="522506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984"/>
              </a:spcBef>
            </a:pPr>
            <a:r>
              <a:rPr lang="en-GB" altLang="es-CL" sz="2000" dirty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lang="en-GB" altLang="es-CL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niversal healthcare </a:t>
            </a:r>
            <a:r>
              <a:rPr lang="en-GB" altLang="es-CL" sz="2000" dirty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package with explicit </a:t>
            </a:r>
            <a:r>
              <a:rPr lang="en-GB" altLang="es-CL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entitlements </a:t>
            </a:r>
            <a:r>
              <a:rPr lang="en-GB" altLang="es-CL" sz="2000" dirty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(AUGE/GES</a:t>
            </a:r>
            <a:r>
              <a:rPr lang="en-GB" altLang="es-CL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en-GB" altLang="es-ES" sz="2000" dirty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pPr lvl="1">
              <a:lnSpc>
                <a:spcPct val="70000"/>
              </a:lnSpc>
              <a:spcBef>
                <a:spcPts val="984"/>
              </a:spcBef>
            </a:pPr>
            <a:r>
              <a:rPr lang="en-GB" altLang="es-ES" sz="1800" dirty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Access</a:t>
            </a:r>
          </a:p>
          <a:p>
            <a:pPr lvl="1">
              <a:lnSpc>
                <a:spcPct val="70000"/>
              </a:lnSpc>
              <a:spcBef>
                <a:spcPts val="984"/>
              </a:spcBef>
            </a:pPr>
            <a:r>
              <a:rPr lang="en-GB" altLang="es-ES" sz="1800" dirty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Opportunity</a:t>
            </a:r>
          </a:p>
          <a:p>
            <a:pPr lvl="1">
              <a:lnSpc>
                <a:spcPct val="70000"/>
              </a:lnSpc>
              <a:spcBef>
                <a:spcPts val="984"/>
              </a:spcBef>
            </a:pPr>
            <a:r>
              <a:rPr lang="en-GB" altLang="es-ES" sz="1800" dirty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Financial protection</a:t>
            </a:r>
          </a:p>
          <a:p>
            <a:pPr lvl="1">
              <a:lnSpc>
                <a:spcPct val="70000"/>
              </a:lnSpc>
              <a:spcBef>
                <a:spcPts val="984"/>
              </a:spcBef>
            </a:pPr>
            <a:r>
              <a:rPr lang="en-GB" altLang="es-ES" sz="1800" dirty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Quality</a:t>
            </a:r>
          </a:p>
          <a:p>
            <a:pPr>
              <a:spcBef>
                <a:spcPts val="984"/>
              </a:spcBef>
            </a:pPr>
            <a:r>
              <a:rPr lang="en-GB" altLang="es-ES" sz="2000" dirty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Interventions covered have </a:t>
            </a:r>
            <a:r>
              <a:rPr lang="en-GB" altLang="es-E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been gradually increasing: </a:t>
            </a:r>
            <a:r>
              <a:rPr lang="en-GB" altLang="es-ES" sz="2000" dirty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from 25 in 2005 to 80 in </a:t>
            </a:r>
            <a:r>
              <a:rPr lang="en-GB" altLang="es-E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2013</a:t>
            </a:r>
            <a:endParaRPr lang="en-GB" altLang="es-ES" sz="2000" dirty="0">
              <a:solidFill>
                <a:schemeClr val="tx2">
                  <a:lumMod val="60000"/>
                  <a:lumOff val="4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es-ES" sz="2000" dirty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Establishes </a:t>
            </a:r>
            <a:r>
              <a:rPr lang="en-US" altLang="es-E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prioritization criteria: </a:t>
            </a:r>
            <a:r>
              <a:rPr lang="en-US" altLang="es-ES" sz="2000" dirty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burden of disease, </a:t>
            </a:r>
            <a:r>
              <a:rPr lang="en-US" altLang="es-E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effectiveness, vulnerability (ability to benefit), disease impact on people</a:t>
            </a:r>
            <a:r>
              <a:rPr lang="en-US" altLang="es-ES" sz="2000" dirty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cost, financial </a:t>
            </a:r>
            <a:r>
              <a:rPr lang="en-US" altLang="es-E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burden on HH =&gt; potential demand, network/supply capacity </a:t>
            </a:r>
          </a:p>
          <a:p>
            <a:r>
              <a:rPr lang="en-US" altLang="es-E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Established specific studies: epidemiological studies, actuarial/budget impact analysis, </a:t>
            </a:r>
            <a:r>
              <a:rPr lang="en-US" altLang="es-ES" sz="2000" dirty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social preferences, </a:t>
            </a:r>
            <a:r>
              <a:rPr lang="en-US" altLang="es-E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s-ES" sz="2000" dirty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US" altLang="es-E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ost</a:t>
            </a:r>
            <a:r>
              <a:rPr lang="en-US" altLang="es-ES" sz="2000" dirty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en-US" altLang="es-E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effectiveness </a:t>
            </a:r>
            <a:r>
              <a:rPr lang="en-US" altLang="es-ES" sz="2000" dirty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“when </a:t>
            </a:r>
            <a:r>
              <a:rPr lang="en-US" altLang="es-E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possible”.</a:t>
            </a:r>
          </a:p>
          <a:p>
            <a:r>
              <a:rPr lang="en-US" altLang="es-E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 law highlights the “evidence” as the basis of prioritization</a:t>
            </a:r>
          </a:p>
          <a:p>
            <a:r>
              <a:rPr lang="en-US" altLang="es-E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Establishes the “AUGE Advisory </a:t>
            </a:r>
            <a:r>
              <a:rPr lang="en-US" altLang="es-ES" sz="2000" dirty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Board” </a:t>
            </a:r>
            <a:r>
              <a:rPr lang="en-US" altLang="es-E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(9 </a:t>
            </a:r>
            <a:r>
              <a:rPr lang="en-US" altLang="es-ES" sz="1800" dirty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members </a:t>
            </a:r>
            <a:r>
              <a:rPr lang="en-US" altLang="es-ES" sz="1600" dirty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of recognized competence in the field of medicine, public health, economics, bioethics, health law and related </a:t>
            </a:r>
            <a:r>
              <a:rPr lang="en-US" altLang="es-E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subjects)</a:t>
            </a:r>
          </a:p>
          <a:p>
            <a:endParaRPr lang="en-GB" altLang="es-ES" sz="2000" dirty="0">
              <a:solidFill>
                <a:schemeClr val="tx2">
                  <a:lumMod val="60000"/>
                  <a:lumOff val="4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21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Verdana"/>
        <a:ea typeface="ヒラギノ角ゴ Pro W3"/>
        <a:cs typeface=""/>
      </a:majorFont>
      <a:minorFont>
        <a:latin typeface="Verdana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24958</TotalTime>
  <Words>1679</Words>
  <Application>Microsoft Office PowerPoint</Application>
  <PresentationFormat>Presentación en pantalla (4:3)</PresentationFormat>
  <Paragraphs>293</Paragraphs>
  <Slides>20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20</vt:i4>
      </vt:variant>
    </vt:vector>
  </HeadingPairs>
  <TitlesOfParts>
    <vt:vector size="22" baseType="lpstr">
      <vt:lpstr>Custom Design</vt:lpstr>
      <vt:lpstr>1_Office Theme</vt:lpstr>
      <vt:lpstr>Presentación de PowerPoint</vt:lpstr>
      <vt:lpstr>Presentación de PowerPoint</vt:lpstr>
      <vt:lpstr>CHILE: The healthcare context</vt:lpstr>
      <vt:lpstr>CHILE: The healthcare system</vt:lpstr>
      <vt:lpstr>Pathway to priority setting en Chile: main milestones </vt:lpstr>
      <vt:lpstr>The institutional setting for priority setting</vt:lpstr>
      <vt:lpstr>Presentación de PowerPoint</vt:lpstr>
      <vt:lpstr>Presentación de PowerPoint</vt:lpstr>
      <vt:lpstr>AUGE (GES) health reform - 2004</vt:lpstr>
      <vt:lpstr>How does AUGE(GES) works?</vt:lpstr>
      <vt:lpstr>The prioritization process of AUGE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Paola Rivera Peters</dc:creator>
  <cp:lastModifiedBy>Marianela  Castillo Riquelme</cp:lastModifiedBy>
  <cp:revision>795</cp:revision>
  <cp:lastPrinted>2015-08-31T13:33:20Z</cp:lastPrinted>
  <dcterms:created xsi:type="dcterms:W3CDTF">2014-07-21T22:48:34Z</dcterms:created>
  <dcterms:modified xsi:type="dcterms:W3CDTF">2016-04-21T21:16:21Z</dcterms:modified>
</cp:coreProperties>
</file>